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96" r:id="rId5"/>
    <p:sldId id="376" r:id="rId6"/>
    <p:sldId id="298" r:id="rId7"/>
    <p:sldId id="291" r:id="rId8"/>
    <p:sldId id="384" r:id="rId9"/>
    <p:sldId id="374" r:id="rId10"/>
    <p:sldId id="385" r:id="rId11"/>
    <p:sldId id="382" r:id="rId12"/>
    <p:sldId id="266" r:id="rId13"/>
    <p:sldId id="273" r:id="rId14"/>
    <p:sldId id="380" r:id="rId15"/>
    <p:sldId id="375" r:id="rId16"/>
    <p:sldId id="263" r:id="rId17"/>
    <p:sldId id="37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203864"/>
    <a:srgbClr val="DAE3F3"/>
    <a:srgbClr val="000000"/>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C5944-22CA-421C-8D57-163DD792F4A7}" v="157" vWet="159" dt="2023-09-15T00:33:27.592"/>
    <p1510:client id="{041E2C65-B25D-499E-8D36-C98CB14A8836}" v="383" dt="2023-09-15T00:48:35.804"/>
    <p1510:client id="{158E3BC9-37A6-4D1A-990A-4A83F7BBD675}" v="4" dt="2023-09-29T17:46:30.991"/>
    <p1510:client id="{5B21CAF6-6BCF-4E98-B6DC-AB5DE208B21A}" v="109" dt="2023-09-15T00:21:23.923"/>
    <p1510:client id="{874C49AF-E111-491E-8F6A-344C1BDF05D2}" v="3" dt="2024-11-18T22:28:07.148"/>
    <p1510:client id="{979AAFF7-4A5A-4221-84E7-EBD19287502E}" v="270" dt="2023-09-14T23:04:09.418"/>
    <p1510:client id="{9D209D56-378B-4886-BDFE-6F744426EA5E}" v="4" dt="2023-09-14T18:45:44.047"/>
    <p1510:client id="{BD59599B-92B7-4A3E-A26D-174C52BD9040}" v="19" dt="2023-09-15T10:45:12.990"/>
    <p1510:client id="{F242ADF9-B096-445E-9CBA-A4329A97B3C8}" v="985" dt="2023-09-14T21:26:09.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CB4A4-8869-4B3F-B41D-E07E3FDEC8D2}"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A17AD-AE75-4930-A8A0-1EEA7D129329}" type="slidenum">
              <a:rPr lang="en-US" smtClean="0"/>
              <a:t>‹#›</a:t>
            </a:fld>
            <a:endParaRPr lang="en-US"/>
          </a:p>
        </p:txBody>
      </p:sp>
    </p:spTree>
    <p:extLst>
      <p:ext uri="{BB962C8B-B14F-4D97-AF65-F5344CB8AC3E}">
        <p14:creationId xmlns:p14="http://schemas.microsoft.com/office/powerpoint/2010/main" val="4341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70E0FE-04AF-4B71-9E39-94C638539CE0}" type="slidenum">
              <a:rPr lang="en-US" smtClean="0"/>
              <a:t>1</a:t>
            </a:fld>
            <a:endParaRPr lang="en-US"/>
          </a:p>
        </p:txBody>
      </p:sp>
    </p:spTree>
    <p:extLst>
      <p:ext uri="{BB962C8B-B14F-4D97-AF65-F5344CB8AC3E}">
        <p14:creationId xmlns:p14="http://schemas.microsoft.com/office/powerpoint/2010/main" val="227647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51288E-C704-E645-84F5-1B331A8D41A3}" type="slidenum">
              <a:rPr lang="en-US" smtClean="0"/>
              <a:t>3</a:t>
            </a:fld>
            <a:endParaRPr lang="en-US"/>
          </a:p>
        </p:txBody>
      </p:sp>
    </p:spTree>
    <p:extLst>
      <p:ext uri="{BB962C8B-B14F-4D97-AF65-F5344CB8AC3E}">
        <p14:creationId xmlns:p14="http://schemas.microsoft.com/office/powerpoint/2010/main" val="409493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51288E-C704-E645-84F5-1B331A8D41A3}" type="slidenum">
              <a:rPr lang="en-US" smtClean="0"/>
              <a:t>4</a:t>
            </a:fld>
            <a:endParaRPr lang="en-US"/>
          </a:p>
        </p:txBody>
      </p:sp>
    </p:spTree>
    <p:extLst>
      <p:ext uri="{BB962C8B-B14F-4D97-AF65-F5344CB8AC3E}">
        <p14:creationId xmlns:p14="http://schemas.microsoft.com/office/powerpoint/2010/main" val="213090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51288E-C704-E645-84F5-1B331A8D41A3}" type="slidenum">
              <a:rPr lang="en-US" smtClean="0"/>
              <a:t>5</a:t>
            </a:fld>
            <a:endParaRPr lang="en-US"/>
          </a:p>
        </p:txBody>
      </p:sp>
    </p:spTree>
    <p:extLst>
      <p:ext uri="{BB962C8B-B14F-4D97-AF65-F5344CB8AC3E}">
        <p14:creationId xmlns:p14="http://schemas.microsoft.com/office/powerpoint/2010/main" val="785804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effectLst/>
              </a:rPr>
              <a:t>For example, Nudge Security, an existing player that provides risk and security insights for every SaaS vendor used by a company and alerts breaches of any SaaS vendor</a:t>
            </a:r>
            <a:endParaRPr lang="en-US" sz="1200">
              <a:ea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B32A17AD-AE75-4930-A8A0-1EEA7D129329}" type="slidenum">
              <a:rPr lang="en-US" smtClean="0"/>
              <a:t>7</a:t>
            </a:fld>
            <a:endParaRPr lang="en-US"/>
          </a:p>
        </p:txBody>
      </p:sp>
    </p:spTree>
    <p:extLst>
      <p:ext uri="{BB962C8B-B14F-4D97-AF65-F5344CB8AC3E}">
        <p14:creationId xmlns:p14="http://schemas.microsoft.com/office/powerpoint/2010/main" val="95400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51288E-C704-E645-84F5-1B331A8D41A3}" type="slidenum">
              <a:rPr lang="en-US" smtClean="0"/>
              <a:t>12</a:t>
            </a:fld>
            <a:endParaRPr lang="en-US"/>
          </a:p>
        </p:txBody>
      </p:sp>
    </p:spTree>
    <p:extLst>
      <p:ext uri="{BB962C8B-B14F-4D97-AF65-F5344CB8AC3E}">
        <p14:creationId xmlns:p14="http://schemas.microsoft.com/office/powerpoint/2010/main" val="398517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nsoft.com/analytics/data-consolidation#:~:text=Data%20Consolidation%20Project%20Costs&amp;text=Small%20companies%3A%20%2470%2D200K,Large%20companies%3A%20%24400%2D1%2C000K" TargetMode="External"/><Relationship Id="rId2" Type="http://schemas.openxmlformats.org/officeDocument/2006/relationships/hyperlink" Target="https://www.capterra.com/resources/risk-management-software-pricing-repor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business.com/articles/rfid-for-retai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hyperlink" Target="https://thestrategystory.com/blog/kroger-swot-analysi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hyperlink" Target="https://www.educause.edu/focus-areas-and-initiatives/policy-and-security/cybersecurity-program/resources/information-security-guide/toolkits/effective-security-metrics" TargetMode="External"/><Relationship Id="rId7" Type="http://schemas.openxmlformats.org/officeDocument/2006/relationships/image" Target="../media/image15.png"/><Relationship Id="rId2" Type="http://schemas.openxmlformats.org/officeDocument/2006/relationships/hyperlink" Target="https://www.paloaltonetworks.com/blog/2022/06/the-importance-of-a-consistent-security-policy/" TargetMode="Externa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blog.24by7security.com/you-probably-need-a-security-governance-committee-and-heres-wh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www.hpe.com/emea_europe/en/what-is/central-repository.html"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hyperlink" Target="https://www.nudgesecurity.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4.sv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svg"/><Relationship Id="rId9" Type="http://schemas.openxmlformats.org/officeDocument/2006/relationships/hyperlink" Target="https://nickols.us/~nickols1/Learning.pdf" TargetMode="External"/><Relationship Id="rId14" Type="http://schemas.openxmlformats.org/officeDocument/2006/relationships/hyperlink" Target="https://content.solarwinds.com/creative/pdf/whitepapers/it_asset_management_%20benefits_%20best_practices.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salvagedata.com/data-recovery-services/" TargetMode="External"/><Relationship Id="rId7" Type="http://schemas.openxmlformats.org/officeDocument/2006/relationships/image" Target="../media/image28.svg"/><Relationship Id="rId2" Type="http://schemas.openxmlformats.org/officeDocument/2006/relationships/hyperlink" Target="https://www.salvagedata.com/phases-of-an-effective-incident-response-plan/"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7CE7A14-7AC6-50D1-DBA5-6AD9E5F0EBA0}"/>
              </a:ext>
            </a:extLst>
          </p:cNvPr>
          <p:cNvGrpSpPr/>
          <p:nvPr/>
        </p:nvGrpSpPr>
        <p:grpSpPr>
          <a:xfrm>
            <a:off x="-39880" y="-2624"/>
            <a:ext cx="12289030" cy="6859911"/>
            <a:chOff x="-39880" y="-2624"/>
            <a:chExt cx="12289030" cy="6859911"/>
          </a:xfrm>
        </p:grpSpPr>
        <p:pic>
          <p:nvPicPr>
            <p:cNvPr id="7" name="Picture 6" descr="A person typing on a computer&#10;&#10;Description automatically generated">
              <a:extLst>
                <a:ext uri="{FF2B5EF4-FFF2-40B4-BE49-F238E27FC236}">
                  <a16:creationId xmlns:a16="http://schemas.microsoft.com/office/drawing/2014/main" id="{A1512FE6-637B-64E3-39E3-758EA72EC4A2}"/>
                </a:ext>
              </a:extLst>
            </p:cNvPr>
            <p:cNvPicPr>
              <a:picLocks noChangeAspect="1"/>
            </p:cNvPicPr>
            <p:nvPr/>
          </p:nvPicPr>
          <p:blipFill>
            <a:blip r:embed="rId3"/>
            <a:stretch>
              <a:fillRect/>
            </a:stretch>
          </p:blipFill>
          <p:spPr>
            <a:xfrm>
              <a:off x="-39880" y="712"/>
              <a:ext cx="12229031" cy="6856575"/>
            </a:xfrm>
            <a:prstGeom prst="rect">
              <a:avLst/>
            </a:prstGeom>
          </p:spPr>
        </p:pic>
        <p:sp>
          <p:nvSpPr>
            <p:cNvPr id="2" name="Rectangle 1">
              <a:extLst>
                <a:ext uri="{FF2B5EF4-FFF2-40B4-BE49-F238E27FC236}">
                  <a16:creationId xmlns:a16="http://schemas.microsoft.com/office/drawing/2014/main" id="{A877DFEC-7B38-70A2-CE94-EDE65739CF5E}"/>
                </a:ext>
              </a:extLst>
            </p:cNvPr>
            <p:cNvSpPr/>
            <p:nvPr/>
          </p:nvSpPr>
          <p:spPr>
            <a:xfrm>
              <a:off x="-38868" y="-2624"/>
              <a:ext cx="12230868" cy="6858000"/>
            </a:xfrm>
            <a:prstGeom prst="rect">
              <a:avLst/>
            </a:prstGeom>
            <a:solidFill>
              <a:srgbClr val="000000">
                <a:alpha val="45000"/>
              </a:srgb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45647BBE-33A0-247B-C725-12F4B0D4C3C2}"/>
                </a:ext>
              </a:extLst>
            </p:cNvPr>
            <p:cNvSpPr txBox="1"/>
            <p:nvPr/>
          </p:nvSpPr>
          <p:spPr>
            <a:xfrm>
              <a:off x="812800" y="4036078"/>
              <a:ext cx="5435600" cy="1651862"/>
            </a:xfrm>
            <a:prstGeom prst="rect">
              <a:avLst/>
            </a:prstGeom>
            <a:noFill/>
          </p:spPr>
          <p:txBody>
            <a:bodyPr wrap="square" lIns="91440" tIns="45720" rIns="91440" bIns="45720" rtlCol="0" anchor="t">
              <a:spAutoFit/>
            </a:bodyPr>
            <a:lstStyle/>
            <a:p>
              <a:r>
                <a:rPr lang="en-US" sz="4800" b="1">
                  <a:solidFill>
                    <a:schemeClr val="bg1"/>
                  </a:solidFill>
                  <a:latin typeface="Arial"/>
                  <a:cs typeface="Arial"/>
                </a:rPr>
                <a:t>SSR Inc.</a:t>
              </a:r>
            </a:p>
            <a:p>
              <a:r>
                <a:rPr lang="en-US" sz="2667" i="1">
                  <a:solidFill>
                    <a:schemeClr val="bg1"/>
                  </a:solidFill>
                  <a:latin typeface="Arial"/>
                  <a:cs typeface="Arial"/>
                </a:rPr>
                <a:t>Raising the Capability Maturity of Cybersecurity Function</a:t>
              </a:r>
            </a:p>
          </p:txBody>
        </p:sp>
        <p:sp>
          <p:nvSpPr>
            <p:cNvPr id="22" name="TextBox 21">
              <a:extLst>
                <a:ext uri="{FF2B5EF4-FFF2-40B4-BE49-F238E27FC236}">
                  <a16:creationId xmlns:a16="http://schemas.microsoft.com/office/drawing/2014/main" id="{0794C68F-FC3F-86EE-CC84-ECB24DDC6C24}"/>
                </a:ext>
              </a:extLst>
            </p:cNvPr>
            <p:cNvSpPr txBox="1"/>
            <p:nvPr/>
          </p:nvSpPr>
          <p:spPr>
            <a:xfrm>
              <a:off x="3048000" y="5852317"/>
              <a:ext cx="5346465" cy="338554"/>
            </a:xfrm>
            <a:prstGeom prst="rect">
              <a:avLst/>
            </a:prstGeom>
            <a:noFill/>
          </p:spPr>
          <p:txBody>
            <a:bodyPr wrap="square" rtlCol="0">
              <a:spAutoFit/>
            </a:bodyPr>
            <a:lstStyle/>
            <a:p>
              <a:pPr algn="ctr"/>
              <a:r>
                <a:rPr lang="en-US" sz="1600" b="1">
                  <a:solidFill>
                    <a:schemeClr val="bg1"/>
                  </a:solidFill>
                  <a:latin typeface="Malgun Gothic" charset="-127"/>
                  <a:ea typeface="Malgun Gothic" charset="-127"/>
                  <a:cs typeface="Malgun Gothic" charset="-127"/>
                </a:rPr>
                <a:t> </a:t>
              </a:r>
              <a:r>
                <a:rPr lang="en-US" sz="1333" b="1">
                  <a:solidFill>
                    <a:schemeClr val="bg1"/>
                  </a:solidFill>
                  <a:latin typeface="Malgun Gothic" charset="-127"/>
                  <a:ea typeface="Malgun Gothic" charset="-127"/>
                  <a:cs typeface="Malgun Gothic" charset="-127"/>
                </a:rPr>
                <a:t>September 15, 2023</a:t>
              </a:r>
              <a:endParaRPr lang="en-US" sz="1600" b="1">
                <a:solidFill>
                  <a:schemeClr val="bg1"/>
                </a:solidFill>
                <a:latin typeface="Malgun Gothic" charset="-127"/>
                <a:ea typeface="Malgun Gothic" charset="-127"/>
                <a:cs typeface="Malgun Gothic" charset="-127"/>
              </a:endParaRPr>
            </a:p>
          </p:txBody>
        </p:sp>
        <p:sp>
          <p:nvSpPr>
            <p:cNvPr id="24" name="TextBox 23">
              <a:extLst>
                <a:ext uri="{FF2B5EF4-FFF2-40B4-BE49-F238E27FC236}">
                  <a16:creationId xmlns:a16="http://schemas.microsoft.com/office/drawing/2014/main" id="{0C5643DB-8806-4B93-A871-077D7148F37B}"/>
                </a:ext>
              </a:extLst>
            </p:cNvPr>
            <p:cNvSpPr txBox="1"/>
            <p:nvPr/>
          </p:nvSpPr>
          <p:spPr>
            <a:xfrm>
              <a:off x="1393797" y="6310357"/>
              <a:ext cx="8654990" cy="338554"/>
            </a:xfrm>
            <a:prstGeom prst="rect">
              <a:avLst/>
            </a:prstGeom>
            <a:noFill/>
          </p:spPr>
          <p:txBody>
            <a:bodyPr wrap="square" lIns="91440" tIns="45720" rIns="91440" bIns="45720" rtlCol="0" anchor="t">
              <a:spAutoFit/>
            </a:bodyPr>
            <a:lstStyle/>
            <a:p>
              <a:pPr algn="ctr"/>
              <a:r>
                <a:rPr lang="en-CA" sz="800">
                  <a:solidFill>
                    <a:schemeClr val="bg1"/>
                  </a:solidFill>
                  <a:latin typeface="Malgun Gothic"/>
                  <a:ea typeface="Malgun Gothic"/>
                  <a:cs typeface="Malgun Gothic" charset="-127"/>
                </a:rPr>
                <a:t>These slides were part of an oral presentation by Team 9 for the MSIS Program GRC case study. These slides are not a complete record of that presentation, nor of the accompanying discussion. The slides are protected by copyright law and may not be reproduced, in whole or in part, without the express written consent of the author.</a:t>
              </a:r>
            </a:p>
          </p:txBody>
        </p:sp>
        <p:grpSp>
          <p:nvGrpSpPr>
            <p:cNvPr id="30" name="Group 29">
              <a:extLst>
                <a:ext uri="{FF2B5EF4-FFF2-40B4-BE49-F238E27FC236}">
                  <a16:creationId xmlns:a16="http://schemas.microsoft.com/office/drawing/2014/main" id="{9D40F005-5D18-B26B-B179-36C5BBDCD45F}"/>
                </a:ext>
              </a:extLst>
            </p:cNvPr>
            <p:cNvGrpSpPr/>
            <p:nvPr/>
          </p:nvGrpSpPr>
          <p:grpSpPr>
            <a:xfrm>
              <a:off x="7187633" y="4648127"/>
              <a:ext cx="5061517" cy="1770694"/>
              <a:chOff x="6825683" y="4114727"/>
              <a:chExt cx="5061517" cy="1770694"/>
            </a:xfrm>
          </p:grpSpPr>
          <p:grpSp>
            <p:nvGrpSpPr>
              <p:cNvPr id="26" name="Group 25">
                <a:extLst>
                  <a:ext uri="{FF2B5EF4-FFF2-40B4-BE49-F238E27FC236}">
                    <a16:creationId xmlns:a16="http://schemas.microsoft.com/office/drawing/2014/main" id="{69107C17-E1F0-85C9-C062-52EA8C55B18F}"/>
                  </a:ext>
                </a:extLst>
              </p:cNvPr>
              <p:cNvGrpSpPr/>
              <p:nvPr/>
            </p:nvGrpSpPr>
            <p:grpSpPr>
              <a:xfrm>
                <a:off x="6825683" y="4114727"/>
                <a:ext cx="876300" cy="1770694"/>
                <a:chOff x="7113686" y="4090554"/>
                <a:chExt cx="876300" cy="1770694"/>
              </a:xfrm>
            </p:grpSpPr>
            <p:pic>
              <p:nvPicPr>
                <p:cNvPr id="1026" name="Picture 2">
                  <a:extLst>
                    <a:ext uri="{FF2B5EF4-FFF2-40B4-BE49-F238E27FC236}">
                      <a16:creationId xmlns:a16="http://schemas.microsoft.com/office/drawing/2014/main" id="{83B94DDA-D3CB-6C2E-B839-E4FB27A11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686" y="4090554"/>
                  <a:ext cx="876300" cy="8953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5BA2BA3-ED2D-6A78-E286-191B96698BD5}"/>
                    </a:ext>
                  </a:extLst>
                </p:cNvPr>
                <p:cNvSpPr txBox="1"/>
                <p:nvPr/>
              </p:nvSpPr>
              <p:spPr>
                <a:xfrm>
                  <a:off x="7113686" y="4937918"/>
                  <a:ext cx="876300" cy="923330"/>
                </a:xfrm>
                <a:prstGeom prst="rect">
                  <a:avLst/>
                </a:prstGeom>
                <a:noFill/>
              </p:spPr>
              <p:txBody>
                <a:bodyPr wrap="square">
                  <a:spAutoFit/>
                </a:bodyPr>
                <a:lstStyle/>
                <a:p>
                  <a:pPr algn="ctr" rtl="0" fontAlgn="base"/>
                  <a:r>
                    <a:rPr lang="en-CA" sz="1800" b="1" i="0" u="none" strike="noStrike">
                      <a:solidFill>
                        <a:srgbClr val="FFFFFF"/>
                      </a:solidFill>
                      <a:effectLst/>
                      <a:latin typeface="Malgun Gothic" panose="020B0503020000020004" pitchFamily="34" charset="-127"/>
                    </a:rPr>
                    <a:t>Ray</a:t>
                  </a:r>
                  <a:r>
                    <a:rPr lang="en-US" sz="1800" b="0" i="0">
                      <a:solidFill>
                        <a:srgbClr val="FFFFFF"/>
                      </a:solidFill>
                      <a:effectLst/>
                      <a:latin typeface="Malgun Gothic" panose="020B0503020000020004" pitchFamily="34" charset="-127"/>
                    </a:rPr>
                    <a:t>​</a:t>
                  </a:r>
                  <a:endParaRPr lang="en-US" b="0" i="0">
                    <a:solidFill>
                      <a:srgbClr val="000000"/>
                    </a:solidFill>
                    <a:effectLst/>
                    <a:latin typeface="Segoe UI" panose="020B0502040204020203" pitchFamily="34" charset="0"/>
                  </a:endParaRPr>
                </a:p>
                <a:p>
                  <a:pPr algn="ctr" rtl="0" fontAlgn="base"/>
                  <a:r>
                    <a:rPr lang="en-CA" sz="1800" b="1" i="0" u="none" strike="noStrike">
                      <a:solidFill>
                        <a:srgbClr val="FFFFFF"/>
                      </a:solidFill>
                      <a:effectLst/>
                      <a:latin typeface="Malgun Gothic" panose="020B0503020000020004" pitchFamily="34" charset="-127"/>
                    </a:rPr>
                    <a:t>Chang </a:t>
                  </a:r>
                  <a:r>
                    <a:rPr lang="en-CA" sz="1800" b="0" i="0">
                      <a:solidFill>
                        <a:srgbClr val="FFFFFF"/>
                      </a:solidFill>
                      <a:effectLst/>
                      <a:latin typeface="Malgun Gothic" panose="020B0503020000020004" pitchFamily="34" charset="-127"/>
                    </a:rPr>
                    <a:t>​</a:t>
                  </a:r>
                  <a:endParaRPr lang="en-CA" b="0" i="0">
                    <a:solidFill>
                      <a:srgbClr val="000000"/>
                    </a:solidFill>
                    <a:effectLst/>
                    <a:latin typeface="Segoe UI" panose="020B0502040204020203" pitchFamily="34" charset="0"/>
                  </a:endParaRPr>
                </a:p>
              </p:txBody>
            </p:sp>
          </p:grpSp>
          <p:sp>
            <p:nvSpPr>
              <p:cNvPr id="17" name="TextBox 16">
                <a:extLst>
                  <a:ext uri="{FF2B5EF4-FFF2-40B4-BE49-F238E27FC236}">
                    <a16:creationId xmlns:a16="http://schemas.microsoft.com/office/drawing/2014/main" id="{87296B5F-2D8D-8696-7BC1-2E878C5F65EB}"/>
                  </a:ext>
                </a:extLst>
              </p:cNvPr>
              <p:cNvSpPr txBox="1"/>
              <p:nvPr/>
            </p:nvSpPr>
            <p:spPr>
              <a:xfrm>
                <a:off x="7839460" y="4962091"/>
                <a:ext cx="1352481" cy="646331"/>
              </a:xfrm>
              <a:prstGeom prst="rect">
                <a:avLst/>
              </a:prstGeom>
              <a:noFill/>
            </p:spPr>
            <p:txBody>
              <a:bodyPr wrap="square">
                <a:spAutoFit/>
              </a:bodyPr>
              <a:lstStyle/>
              <a:p>
                <a:pPr algn="ctr" rtl="0" fontAlgn="base"/>
                <a:r>
                  <a:rPr lang="en-US" sz="1800" b="1" i="0" u="none" strike="noStrike">
                    <a:solidFill>
                      <a:srgbClr val="FFFFFF"/>
                    </a:solidFill>
                    <a:effectLst/>
                    <a:latin typeface="Malgun Gothic" panose="020B0503020000020004" pitchFamily="34" charset="-127"/>
                  </a:rPr>
                  <a:t>Will </a:t>
                </a:r>
                <a:r>
                  <a:rPr lang="en-US" sz="1800" b="1" i="0" u="none" strike="noStrike" err="1">
                    <a:solidFill>
                      <a:srgbClr val="FFFFFF"/>
                    </a:solidFill>
                    <a:effectLst/>
                    <a:latin typeface="Malgun Gothic" panose="020B0503020000020004" pitchFamily="34" charset="-127"/>
                  </a:rPr>
                  <a:t>Dannacher</a:t>
                </a:r>
                <a:endParaRPr lang="en-CA" b="0" i="0" err="1">
                  <a:solidFill>
                    <a:srgbClr val="000000"/>
                  </a:solidFill>
                  <a:effectLst/>
                  <a:latin typeface="Segoe UI" panose="020B0502040204020203" pitchFamily="34" charset="0"/>
                </a:endParaRPr>
              </a:p>
            </p:txBody>
          </p:sp>
          <p:grpSp>
            <p:nvGrpSpPr>
              <p:cNvPr id="28" name="Group 27">
                <a:extLst>
                  <a:ext uri="{FF2B5EF4-FFF2-40B4-BE49-F238E27FC236}">
                    <a16:creationId xmlns:a16="http://schemas.microsoft.com/office/drawing/2014/main" id="{88C6923F-30CA-2F0E-90F9-DBA83147BB4C}"/>
                  </a:ext>
                </a:extLst>
              </p:cNvPr>
              <p:cNvGrpSpPr/>
              <p:nvPr/>
            </p:nvGrpSpPr>
            <p:grpSpPr>
              <a:xfrm>
                <a:off x="9262102" y="4114727"/>
                <a:ext cx="1174151" cy="1504328"/>
                <a:chOff x="9379980" y="4109965"/>
                <a:chExt cx="1174151" cy="1504328"/>
              </a:xfrm>
            </p:grpSpPr>
            <p:pic>
              <p:nvPicPr>
                <p:cNvPr id="1027" name="Picture 3" descr="A person with long hair wearing a suit&#10;&#10;Description automatically generated">
                  <a:extLst>
                    <a:ext uri="{FF2B5EF4-FFF2-40B4-BE49-F238E27FC236}">
                      <a16:creationId xmlns:a16="http://schemas.microsoft.com/office/drawing/2014/main" id="{BF573294-8291-EBA2-FE8D-D53C5F2D82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673" y="4109965"/>
                  <a:ext cx="876300" cy="9334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74E4F5-61D2-F005-23B4-EF603AF301BB}"/>
                    </a:ext>
                  </a:extLst>
                </p:cNvPr>
                <p:cNvSpPr txBox="1"/>
                <p:nvPr/>
              </p:nvSpPr>
              <p:spPr>
                <a:xfrm>
                  <a:off x="9379980" y="4967962"/>
                  <a:ext cx="1174151" cy="646331"/>
                </a:xfrm>
                <a:prstGeom prst="rect">
                  <a:avLst/>
                </a:prstGeom>
                <a:noFill/>
              </p:spPr>
              <p:txBody>
                <a:bodyPr wrap="square">
                  <a:spAutoFit/>
                </a:bodyPr>
                <a:lstStyle/>
                <a:p>
                  <a:pPr algn="ctr" rtl="0" fontAlgn="base"/>
                  <a:r>
                    <a:rPr lang="en-US" sz="1800" b="1" i="0" u="none" strike="noStrike" err="1">
                      <a:solidFill>
                        <a:srgbClr val="FFFFFF"/>
                      </a:solidFill>
                      <a:effectLst/>
                      <a:latin typeface="Malgun Gothic" panose="020B0503020000020004" pitchFamily="34" charset="-127"/>
                    </a:rPr>
                    <a:t>Akshitha</a:t>
                  </a:r>
                  <a:r>
                    <a:rPr lang="en-US" sz="1800" b="1" i="0" u="none" strike="noStrike">
                      <a:solidFill>
                        <a:srgbClr val="FFFFFF"/>
                      </a:solidFill>
                      <a:effectLst/>
                      <a:latin typeface="Malgun Gothic" panose="020B0503020000020004" pitchFamily="34" charset="-127"/>
                    </a:rPr>
                    <a:t> Shankar</a:t>
                  </a:r>
                  <a:r>
                    <a:rPr lang="en-CA" sz="1800" b="1" i="0" u="none" strike="noStrike">
                      <a:solidFill>
                        <a:srgbClr val="FFFFFF"/>
                      </a:solidFill>
                      <a:effectLst/>
                      <a:latin typeface="Malgun Gothic" panose="020B0503020000020004" pitchFamily="34" charset="-127"/>
                    </a:rPr>
                    <a:t> </a:t>
                  </a:r>
                  <a:r>
                    <a:rPr lang="en-CA" sz="1800" b="0" i="0">
                      <a:solidFill>
                        <a:srgbClr val="FFFFFF"/>
                      </a:solidFill>
                      <a:effectLst/>
                      <a:latin typeface="Malgun Gothic" panose="020B0503020000020004" pitchFamily="34" charset="-127"/>
                    </a:rPr>
                    <a:t>​</a:t>
                  </a:r>
                  <a:endParaRPr lang="en-CA" b="0" i="0">
                    <a:solidFill>
                      <a:srgbClr val="000000"/>
                    </a:solidFill>
                    <a:effectLst/>
                    <a:latin typeface="Segoe UI" panose="020B0502040204020203" pitchFamily="34" charset="0"/>
                  </a:endParaRPr>
                </a:p>
              </p:txBody>
            </p:sp>
          </p:grpSp>
          <p:grpSp>
            <p:nvGrpSpPr>
              <p:cNvPr id="29" name="Group 28">
                <a:extLst>
                  <a:ext uri="{FF2B5EF4-FFF2-40B4-BE49-F238E27FC236}">
                    <a16:creationId xmlns:a16="http://schemas.microsoft.com/office/drawing/2014/main" id="{C2AAA208-6005-2B91-C556-C6350DD00332}"/>
                  </a:ext>
                </a:extLst>
              </p:cNvPr>
              <p:cNvGrpSpPr/>
              <p:nvPr/>
            </p:nvGrpSpPr>
            <p:grpSpPr>
              <a:xfrm>
                <a:off x="10257654" y="4114727"/>
                <a:ext cx="1629546" cy="1493695"/>
                <a:chOff x="10257654" y="4138540"/>
                <a:chExt cx="1629546" cy="1493695"/>
              </a:xfrm>
            </p:grpSpPr>
            <p:pic>
              <p:nvPicPr>
                <p:cNvPr id="1028" name="Picture 4" descr="A close-up of a person&#10;&#10;Description automatically generated">
                  <a:extLst>
                    <a:ext uri="{FF2B5EF4-FFF2-40B4-BE49-F238E27FC236}">
                      <a16:creationId xmlns:a16="http://schemas.microsoft.com/office/drawing/2014/main" id="{A6E47DBC-F0E2-F0E8-EBB4-A0109EF003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3802" y="4138540"/>
                  <a:ext cx="857250" cy="9048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1959C60-16F7-A8A2-94FF-1606DA9447F4}"/>
                    </a:ext>
                  </a:extLst>
                </p:cNvPr>
                <p:cNvSpPr txBox="1"/>
                <p:nvPr/>
              </p:nvSpPr>
              <p:spPr>
                <a:xfrm>
                  <a:off x="10257654" y="4985904"/>
                  <a:ext cx="1629546" cy="646331"/>
                </a:xfrm>
                <a:prstGeom prst="rect">
                  <a:avLst/>
                </a:prstGeom>
                <a:noFill/>
              </p:spPr>
              <p:txBody>
                <a:bodyPr wrap="square">
                  <a:spAutoFit/>
                </a:bodyPr>
                <a:lstStyle/>
                <a:p>
                  <a:pPr algn="ctr" rtl="0" fontAlgn="base"/>
                  <a:r>
                    <a:rPr lang="en-US" sz="1800" b="1" i="0" u="none" strike="noStrike" err="1">
                      <a:solidFill>
                        <a:srgbClr val="FFFFFF"/>
                      </a:solidFill>
                      <a:effectLst/>
                      <a:latin typeface="Malgun Gothic" panose="020B0503020000020004" pitchFamily="34" charset="-127"/>
                    </a:rPr>
                    <a:t>Vahin</a:t>
                  </a:r>
                  <a:r>
                    <a:rPr lang="en-US" sz="1800" b="1" i="0" u="none" strike="noStrike">
                      <a:solidFill>
                        <a:srgbClr val="FFFFFF"/>
                      </a:solidFill>
                      <a:effectLst/>
                      <a:latin typeface="Malgun Gothic" panose="020B0503020000020004" pitchFamily="34" charset="-127"/>
                    </a:rPr>
                    <a:t> </a:t>
                  </a:r>
                  <a:r>
                    <a:rPr lang="en-US" sz="1800" b="1" i="0" u="none" strike="noStrike" err="1">
                      <a:solidFill>
                        <a:srgbClr val="FFFFFF"/>
                      </a:solidFill>
                      <a:effectLst/>
                      <a:latin typeface="Malgun Gothic" panose="020B0503020000020004" pitchFamily="34" charset="-127"/>
                    </a:rPr>
                    <a:t>Vuppalanchi</a:t>
                  </a:r>
                  <a:r>
                    <a:rPr lang="en-CA" sz="1800" b="0" i="0">
                      <a:solidFill>
                        <a:srgbClr val="FFFFFF"/>
                      </a:solidFill>
                      <a:effectLst/>
                      <a:latin typeface="Malgun Gothic" panose="020B0503020000020004" pitchFamily="34" charset="-127"/>
                    </a:rPr>
                    <a:t>​</a:t>
                  </a:r>
                  <a:endParaRPr lang="en-CA" b="0" i="0">
                    <a:solidFill>
                      <a:srgbClr val="000000"/>
                    </a:solidFill>
                    <a:effectLst/>
                    <a:latin typeface="Segoe UI" panose="020B0502040204020203" pitchFamily="34" charset="0"/>
                  </a:endParaRPr>
                </a:p>
              </p:txBody>
            </p:sp>
          </p:grpSp>
        </p:grpSp>
      </p:grpSp>
      <p:pic>
        <p:nvPicPr>
          <p:cNvPr id="5" name="Picture 4" descr="A person in a suit and tie&#10;&#10;Description automatically generated">
            <a:extLst>
              <a:ext uri="{FF2B5EF4-FFF2-40B4-BE49-F238E27FC236}">
                <a16:creationId xmlns:a16="http://schemas.microsoft.com/office/drawing/2014/main" id="{46950AB1-C483-5FAB-3A8C-73AD51FFA9DA}"/>
              </a:ext>
            </a:extLst>
          </p:cNvPr>
          <p:cNvPicPr>
            <a:picLocks noChangeAspect="1"/>
          </p:cNvPicPr>
          <p:nvPr/>
        </p:nvPicPr>
        <p:blipFill>
          <a:blip r:embed="rId7"/>
          <a:stretch>
            <a:fillRect/>
          </a:stretch>
        </p:blipFill>
        <p:spPr>
          <a:xfrm>
            <a:off x="8423095" y="4634499"/>
            <a:ext cx="910977" cy="902415"/>
          </a:xfrm>
          <a:prstGeom prst="flowChartConnector">
            <a:avLst/>
          </a:prstGeom>
        </p:spPr>
      </p:pic>
    </p:spTree>
    <p:extLst>
      <p:ext uri="{BB962C8B-B14F-4D97-AF65-F5344CB8AC3E}">
        <p14:creationId xmlns:p14="http://schemas.microsoft.com/office/powerpoint/2010/main" val="256319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8AFD72D7-C2E6-A081-715B-0BF69B284A39}"/>
              </a:ext>
            </a:extLst>
          </p:cNvPr>
          <p:cNvSpPr txBox="1"/>
          <p:nvPr/>
        </p:nvSpPr>
        <p:spPr>
          <a:xfrm>
            <a:off x="609135" y="195850"/>
            <a:ext cx="10588857" cy="1015663"/>
          </a:xfrm>
          <a:prstGeom prst="rect">
            <a:avLst/>
          </a:prstGeom>
          <a:noFill/>
        </p:spPr>
        <p:txBody>
          <a:bodyPr wrap="square" lIns="91440" tIns="45720" rIns="91440" bIns="45720" rtlCol="0" anchor="t">
            <a:spAutoFit/>
          </a:bodyPr>
          <a:lstStyle/>
          <a:p>
            <a:r>
              <a:rPr lang="en-US" altLang="zh-CN" sz="3000" b="1">
                <a:solidFill>
                  <a:schemeClr val="tx2"/>
                </a:solidFill>
                <a:latin typeface="Malgun Gothic"/>
                <a:ea typeface="Malgun Gothic"/>
              </a:rPr>
              <a:t>A 2 Year Blueprint for Developing Governance, Controls, and Incident Management</a:t>
            </a:r>
            <a:endParaRPr lang="en-US" sz="3000" b="1">
              <a:solidFill>
                <a:schemeClr val="tx2"/>
              </a:solidFill>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95720D1-BAB6-F794-12E8-F5D798B64086}"/>
              </a:ext>
            </a:extLst>
          </p:cNvPr>
          <p:cNvSpPr txBox="1"/>
          <p:nvPr/>
        </p:nvSpPr>
        <p:spPr>
          <a:xfrm>
            <a:off x="495134" y="394184"/>
            <a:ext cx="126640" cy="507831"/>
          </a:xfrm>
          <a:prstGeom prst="rect">
            <a:avLst/>
          </a:prstGeom>
          <a:solidFill>
            <a:srgbClr val="376092"/>
          </a:solidFill>
        </p:spPr>
        <p:txBody>
          <a:bodyPr wrap="square" rtlCol="0">
            <a:spAutoFit/>
          </a:bodyPr>
          <a:lstStyle/>
          <a:p>
            <a:endParaRPr lang="en-US" sz="2700"/>
          </a:p>
        </p:txBody>
      </p:sp>
      <p:sp>
        <p:nvSpPr>
          <p:cNvPr id="37" name="Rectangle 36">
            <a:extLst>
              <a:ext uri="{FF2B5EF4-FFF2-40B4-BE49-F238E27FC236}">
                <a16:creationId xmlns:a16="http://schemas.microsoft.com/office/drawing/2014/main" id="{7760E03C-082A-B92A-1985-8051964ED2E1}"/>
              </a:ext>
            </a:extLst>
          </p:cNvPr>
          <p:cNvSpPr/>
          <p:nvPr/>
        </p:nvSpPr>
        <p:spPr>
          <a:xfrm flipH="1">
            <a:off x="3775542" y="1676329"/>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Q1</a:t>
            </a:r>
          </a:p>
        </p:txBody>
      </p:sp>
      <p:sp>
        <p:nvSpPr>
          <p:cNvPr id="38" name="Rectangle 37">
            <a:extLst>
              <a:ext uri="{FF2B5EF4-FFF2-40B4-BE49-F238E27FC236}">
                <a16:creationId xmlns:a16="http://schemas.microsoft.com/office/drawing/2014/main" id="{F76804B7-02BD-84D2-7C7D-9524BB758FB8}"/>
              </a:ext>
            </a:extLst>
          </p:cNvPr>
          <p:cNvSpPr/>
          <p:nvPr/>
        </p:nvSpPr>
        <p:spPr>
          <a:xfrm flipH="1">
            <a:off x="3764830" y="1289768"/>
            <a:ext cx="2948170" cy="32332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a:latin typeface="Arial" panose="020B0604020202020204" pitchFamily="34" charset="0"/>
                <a:cs typeface="Arial" panose="020B0604020202020204" pitchFamily="34" charset="0"/>
              </a:rPr>
              <a:t>2024</a:t>
            </a:r>
          </a:p>
        </p:txBody>
      </p:sp>
      <p:sp>
        <p:nvSpPr>
          <p:cNvPr id="39" name="Rectangle 38">
            <a:extLst>
              <a:ext uri="{FF2B5EF4-FFF2-40B4-BE49-F238E27FC236}">
                <a16:creationId xmlns:a16="http://schemas.microsoft.com/office/drawing/2014/main" id="{4449B99A-7E18-6709-BEB1-35E486D0AB7D}"/>
              </a:ext>
            </a:extLst>
          </p:cNvPr>
          <p:cNvSpPr/>
          <p:nvPr/>
        </p:nvSpPr>
        <p:spPr>
          <a:xfrm flipH="1">
            <a:off x="6772772" y="1284512"/>
            <a:ext cx="2912385" cy="317259"/>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a:latin typeface="Arial" panose="020B0604020202020204" pitchFamily="34" charset="0"/>
                <a:cs typeface="Arial" panose="020B0604020202020204" pitchFamily="34" charset="0"/>
              </a:rPr>
              <a:t>2025</a:t>
            </a:r>
          </a:p>
        </p:txBody>
      </p:sp>
      <p:sp>
        <p:nvSpPr>
          <p:cNvPr id="41" name="Rectangle 40">
            <a:extLst>
              <a:ext uri="{FF2B5EF4-FFF2-40B4-BE49-F238E27FC236}">
                <a16:creationId xmlns:a16="http://schemas.microsoft.com/office/drawing/2014/main" id="{3E29420A-6BD7-68CD-21E7-70E76F79ACDE}"/>
              </a:ext>
            </a:extLst>
          </p:cNvPr>
          <p:cNvSpPr/>
          <p:nvPr/>
        </p:nvSpPr>
        <p:spPr>
          <a:xfrm flipH="1">
            <a:off x="4524850" y="1677127"/>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Q2</a:t>
            </a:r>
          </a:p>
        </p:txBody>
      </p:sp>
      <p:sp>
        <p:nvSpPr>
          <p:cNvPr id="42" name="Rectangle 41">
            <a:extLst>
              <a:ext uri="{FF2B5EF4-FFF2-40B4-BE49-F238E27FC236}">
                <a16:creationId xmlns:a16="http://schemas.microsoft.com/office/drawing/2014/main" id="{88743FA6-0124-0821-D6FA-351EDA2215B0}"/>
              </a:ext>
            </a:extLst>
          </p:cNvPr>
          <p:cNvSpPr/>
          <p:nvPr/>
        </p:nvSpPr>
        <p:spPr>
          <a:xfrm flipH="1">
            <a:off x="5274158" y="1677127"/>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Q3</a:t>
            </a:r>
          </a:p>
        </p:txBody>
      </p:sp>
      <p:sp>
        <p:nvSpPr>
          <p:cNvPr id="43" name="Rectangle 42">
            <a:extLst>
              <a:ext uri="{FF2B5EF4-FFF2-40B4-BE49-F238E27FC236}">
                <a16:creationId xmlns:a16="http://schemas.microsoft.com/office/drawing/2014/main" id="{E277D3F2-C37B-8DD2-2059-E54850ECB4DD}"/>
              </a:ext>
            </a:extLst>
          </p:cNvPr>
          <p:cNvSpPr/>
          <p:nvPr/>
        </p:nvSpPr>
        <p:spPr>
          <a:xfrm flipH="1">
            <a:off x="6023466" y="1672567"/>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Q4</a:t>
            </a:r>
          </a:p>
        </p:txBody>
      </p:sp>
      <p:sp>
        <p:nvSpPr>
          <p:cNvPr id="44" name="Rectangle 43">
            <a:extLst>
              <a:ext uri="{FF2B5EF4-FFF2-40B4-BE49-F238E27FC236}">
                <a16:creationId xmlns:a16="http://schemas.microsoft.com/office/drawing/2014/main" id="{A1AD56B7-E37A-F901-1054-18E138685DE0}"/>
              </a:ext>
            </a:extLst>
          </p:cNvPr>
          <p:cNvSpPr/>
          <p:nvPr/>
        </p:nvSpPr>
        <p:spPr>
          <a:xfrm flipH="1">
            <a:off x="6772774" y="1667825"/>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Q1.</a:t>
            </a:r>
          </a:p>
        </p:txBody>
      </p:sp>
      <p:sp>
        <p:nvSpPr>
          <p:cNvPr id="45" name="Rectangle 44">
            <a:extLst>
              <a:ext uri="{FF2B5EF4-FFF2-40B4-BE49-F238E27FC236}">
                <a16:creationId xmlns:a16="http://schemas.microsoft.com/office/drawing/2014/main" id="{04DD2509-B4DF-5F17-C963-79747E9BDB57}"/>
              </a:ext>
            </a:extLst>
          </p:cNvPr>
          <p:cNvSpPr/>
          <p:nvPr/>
        </p:nvSpPr>
        <p:spPr>
          <a:xfrm flipH="1">
            <a:off x="7522082" y="1663325"/>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Q2.</a:t>
            </a:r>
          </a:p>
        </p:txBody>
      </p:sp>
      <p:sp>
        <p:nvSpPr>
          <p:cNvPr id="46" name="Rectangle 45">
            <a:extLst>
              <a:ext uri="{FF2B5EF4-FFF2-40B4-BE49-F238E27FC236}">
                <a16:creationId xmlns:a16="http://schemas.microsoft.com/office/drawing/2014/main" id="{37878C06-F032-A9F6-E001-09C1669FD21B}"/>
              </a:ext>
            </a:extLst>
          </p:cNvPr>
          <p:cNvSpPr/>
          <p:nvPr/>
        </p:nvSpPr>
        <p:spPr>
          <a:xfrm flipH="1">
            <a:off x="8271390" y="1666744"/>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Q3.</a:t>
            </a:r>
          </a:p>
        </p:txBody>
      </p:sp>
      <p:sp>
        <p:nvSpPr>
          <p:cNvPr id="47" name="Rectangle 46">
            <a:extLst>
              <a:ext uri="{FF2B5EF4-FFF2-40B4-BE49-F238E27FC236}">
                <a16:creationId xmlns:a16="http://schemas.microsoft.com/office/drawing/2014/main" id="{C4B9FD2F-ABE0-AC9F-C9B3-F2524D97ADF1}"/>
              </a:ext>
            </a:extLst>
          </p:cNvPr>
          <p:cNvSpPr/>
          <p:nvPr/>
        </p:nvSpPr>
        <p:spPr>
          <a:xfrm flipH="1">
            <a:off x="9020698" y="1667542"/>
            <a:ext cx="689534" cy="291932"/>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latin typeface="Arial" panose="020B0604020202020204" pitchFamily="34" charset="0"/>
                <a:cs typeface="Arial" panose="020B0604020202020204" pitchFamily="34" charset="0"/>
              </a:rPr>
              <a:t>Q4.</a:t>
            </a:r>
          </a:p>
        </p:txBody>
      </p:sp>
      <p:sp>
        <p:nvSpPr>
          <p:cNvPr id="53" name="Rectangle 52">
            <a:extLst>
              <a:ext uri="{FF2B5EF4-FFF2-40B4-BE49-F238E27FC236}">
                <a16:creationId xmlns:a16="http://schemas.microsoft.com/office/drawing/2014/main" id="{F1DC080B-0C25-9E96-2566-D6D21B02382E}"/>
              </a:ext>
            </a:extLst>
          </p:cNvPr>
          <p:cNvSpPr/>
          <p:nvPr/>
        </p:nvSpPr>
        <p:spPr>
          <a:xfrm flipH="1">
            <a:off x="495135" y="1300185"/>
            <a:ext cx="2451583" cy="6905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a:latin typeface="Arial" panose="020B0604020202020204" pitchFamily="34" charset="0"/>
                <a:cs typeface="Arial" panose="020B0604020202020204" pitchFamily="34" charset="0"/>
              </a:rPr>
              <a:t>Task</a:t>
            </a:r>
          </a:p>
        </p:txBody>
      </p:sp>
      <p:grpSp>
        <p:nvGrpSpPr>
          <p:cNvPr id="98" name="Group 97">
            <a:extLst>
              <a:ext uri="{FF2B5EF4-FFF2-40B4-BE49-F238E27FC236}">
                <a16:creationId xmlns:a16="http://schemas.microsoft.com/office/drawing/2014/main" id="{DB166853-E5F5-7FB1-7687-500F1D21CE2E}"/>
              </a:ext>
            </a:extLst>
          </p:cNvPr>
          <p:cNvGrpSpPr/>
          <p:nvPr/>
        </p:nvGrpSpPr>
        <p:grpSpPr>
          <a:xfrm>
            <a:off x="952605" y="5796749"/>
            <a:ext cx="11038945" cy="395978"/>
            <a:chOff x="1295399" y="4366485"/>
            <a:chExt cx="16822484" cy="593973"/>
          </a:xfrm>
        </p:grpSpPr>
        <p:sp>
          <p:nvSpPr>
            <p:cNvPr id="106" name="AutoShape 10">
              <a:extLst>
                <a:ext uri="{FF2B5EF4-FFF2-40B4-BE49-F238E27FC236}">
                  <a16:creationId xmlns:a16="http://schemas.microsoft.com/office/drawing/2014/main" id="{7F180577-26E2-31A2-20A4-8DE2A5E75035}"/>
                </a:ext>
              </a:extLst>
            </p:cNvPr>
            <p:cNvSpPr/>
            <p:nvPr/>
          </p:nvSpPr>
          <p:spPr>
            <a:xfrm>
              <a:off x="1295399" y="4366485"/>
              <a:ext cx="16803615" cy="45719"/>
            </a:xfrm>
            <a:prstGeom prst="rect">
              <a:avLst/>
            </a:prstGeom>
            <a:solidFill>
              <a:srgbClr val="191919">
                <a:alpha val="5098"/>
              </a:srgbClr>
            </a:solidFill>
          </p:spPr>
          <p:txBody>
            <a:bodyPr/>
            <a:lstStyle/>
            <a:p>
              <a:endParaRPr lang="en-US" sz="1200"/>
            </a:p>
          </p:txBody>
        </p:sp>
        <p:sp>
          <p:nvSpPr>
            <p:cNvPr id="103" name="AutoShape 10">
              <a:extLst>
                <a:ext uri="{FF2B5EF4-FFF2-40B4-BE49-F238E27FC236}">
                  <a16:creationId xmlns:a16="http://schemas.microsoft.com/office/drawing/2014/main" id="{D24D0F9F-3372-4E4F-17DF-3B8B900BA216}"/>
                </a:ext>
              </a:extLst>
            </p:cNvPr>
            <p:cNvSpPr/>
            <p:nvPr/>
          </p:nvSpPr>
          <p:spPr>
            <a:xfrm>
              <a:off x="1314268" y="4914739"/>
              <a:ext cx="16803615" cy="45719"/>
            </a:xfrm>
            <a:prstGeom prst="rect">
              <a:avLst/>
            </a:prstGeom>
            <a:solidFill>
              <a:srgbClr val="191919">
                <a:alpha val="5098"/>
              </a:srgbClr>
            </a:solidFill>
          </p:spPr>
          <p:txBody>
            <a:bodyPr/>
            <a:lstStyle/>
            <a:p>
              <a:endParaRPr lang="en-US" sz="1200"/>
            </a:p>
          </p:txBody>
        </p:sp>
      </p:grpSp>
      <p:grpSp>
        <p:nvGrpSpPr>
          <p:cNvPr id="114" name="Group 113">
            <a:extLst>
              <a:ext uri="{FF2B5EF4-FFF2-40B4-BE49-F238E27FC236}">
                <a16:creationId xmlns:a16="http://schemas.microsoft.com/office/drawing/2014/main" id="{9541A984-0C86-9191-D224-2690E421ED80}"/>
              </a:ext>
            </a:extLst>
          </p:cNvPr>
          <p:cNvGrpSpPr/>
          <p:nvPr/>
        </p:nvGrpSpPr>
        <p:grpSpPr>
          <a:xfrm>
            <a:off x="497015" y="2050279"/>
            <a:ext cx="11491944" cy="8629861"/>
            <a:chOff x="880977" y="3247361"/>
            <a:chExt cx="17238115" cy="12944794"/>
          </a:xfrm>
        </p:grpSpPr>
        <p:sp>
          <p:nvSpPr>
            <p:cNvPr id="6" name="AutoShape 6"/>
            <p:cNvSpPr/>
            <p:nvPr/>
          </p:nvSpPr>
          <p:spPr>
            <a:xfrm rot="16200000" flipV="1">
              <a:off x="2700888" y="6360836"/>
              <a:ext cx="6201956" cy="45719"/>
            </a:xfrm>
            <a:prstGeom prst="rect">
              <a:avLst/>
            </a:prstGeom>
            <a:solidFill>
              <a:srgbClr val="191919">
                <a:alpha val="8627"/>
              </a:srgbClr>
            </a:solidFill>
            <a:ln>
              <a:solidFill>
                <a:schemeClr val="accent1"/>
              </a:solidFill>
            </a:ln>
          </p:spPr>
          <p:txBody>
            <a:bodyPr/>
            <a:lstStyle/>
            <a:p>
              <a:endParaRPr lang="en-US" sz="1200"/>
            </a:p>
          </p:txBody>
        </p:sp>
        <p:sp>
          <p:nvSpPr>
            <p:cNvPr id="29" name="AutoShape 29"/>
            <p:cNvSpPr/>
            <p:nvPr/>
          </p:nvSpPr>
          <p:spPr>
            <a:xfrm>
              <a:off x="5795025" y="3430322"/>
              <a:ext cx="1060143" cy="307857"/>
            </a:xfrm>
            <a:prstGeom prst="rect">
              <a:avLst/>
            </a:prstGeom>
            <a:solidFill>
              <a:srgbClr val="13538A"/>
            </a:solidFill>
          </p:spPr>
          <p:txBody>
            <a:bodyPr/>
            <a:lstStyle/>
            <a:p>
              <a:endParaRPr lang="en-US" sz="1200"/>
            </a:p>
          </p:txBody>
        </p:sp>
        <p:sp>
          <p:nvSpPr>
            <p:cNvPr id="56" name="AutoShape 6">
              <a:extLst>
                <a:ext uri="{FF2B5EF4-FFF2-40B4-BE49-F238E27FC236}">
                  <a16:creationId xmlns:a16="http://schemas.microsoft.com/office/drawing/2014/main" id="{3391251C-E13C-68F2-1374-5375699FC501}"/>
                </a:ext>
              </a:extLst>
            </p:cNvPr>
            <p:cNvSpPr/>
            <p:nvPr/>
          </p:nvSpPr>
          <p:spPr>
            <a:xfrm rot="-5400000">
              <a:off x="3758216" y="6333953"/>
              <a:ext cx="6148188" cy="45719"/>
            </a:xfrm>
            <a:prstGeom prst="rect">
              <a:avLst/>
            </a:prstGeom>
            <a:solidFill>
              <a:srgbClr val="191919">
                <a:alpha val="8627"/>
              </a:srgbClr>
            </a:solidFill>
          </p:spPr>
          <p:txBody>
            <a:bodyPr/>
            <a:lstStyle/>
            <a:p>
              <a:endParaRPr lang="en-US" sz="1200"/>
            </a:p>
          </p:txBody>
        </p:sp>
        <p:sp>
          <p:nvSpPr>
            <p:cNvPr id="57" name="AutoShape 6">
              <a:extLst>
                <a:ext uri="{FF2B5EF4-FFF2-40B4-BE49-F238E27FC236}">
                  <a16:creationId xmlns:a16="http://schemas.microsoft.com/office/drawing/2014/main" id="{EF42282A-5B3C-C43D-4328-6FFB01CF5FD5}"/>
                </a:ext>
              </a:extLst>
            </p:cNvPr>
            <p:cNvSpPr/>
            <p:nvPr/>
          </p:nvSpPr>
          <p:spPr>
            <a:xfrm rot="-5400000" flipV="1">
              <a:off x="4840541" y="6383697"/>
              <a:ext cx="6247675" cy="45719"/>
            </a:xfrm>
            <a:prstGeom prst="rect">
              <a:avLst/>
            </a:prstGeom>
            <a:solidFill>
              <a:srgbClr val="191919">
                <a:alpha val="8627"/>
              </a:srgbClr>
            </a:solidFill>
          </p:spPr>
          <p:txBody>
            <a:bodyPr/>
            <a:lstStyle/>
            <a:p>
              <a:endParaRPr lang="en-US" sz="1200"/>
            </a:p>
          </p:txBody>
        </p:sp>
        <p:sp>
          <p:nvSpPr>
            <p:cNvPr id="58" name="AutoShape 6">
              <a:extLst>
                <a:ext uri="{FF2B5EF4-FFF2-40B4-BE49-F238E27FC236}">
                  <a16:creationId xmlns:a16="http://schemas.microsoft.com/office/drawing/2014/main" id="{8886AFD4-C846-67A7-93D1-7787768F30F3}"/>
                </a:ext>
              </a:extLst>
            </p:cNvPr>
            <p:cNvSpPr/>
            <p:nvPr/>
          </p:nvSpPr>
          <p:spPr>
            <a:xfrm rot="-5400000" flipV="1">
              <a:off x="6102326" y="6333953"/>
              <a:ext cx="6148187" cy="45719"/>
            </a:xfrm>
            <a:prstGeom prst="rect">
              <a:avLst/>
            </a:prstGeom>
            <a:solidFill>
              <a:srgbClr val="191919">
                <a:alpha val="8627"/>
              </a:srgbClr>
            </a:solidFill>
          </p:spPr>
          <p:txBody>
            <a:bodyPr/>
            <a:lstStyle/>
            <a:p>
              <a:endParaRPr lang="en-US" sz="1200"/>
            </a:p>
          </p:txBody>
        </p:sp>
        <p:sp>
          <p:nvSpPr>
            <p:cNvPr id="59" name="AutoShape 6">
              <a:extLst>
                <a:ext uri="{FF2B5EF4-FFF2-40B4-BE49-F238E27FC236}">
                  <a16:creationId xmlns:a16="http://schemas.microsoft.com/office/drawing/2014/main" id="{0FCC2FEA-E551-F456-35A1-3B9B3912960D}"/>
                </a:ext>
              </a:extLst>
            </p:cNvPr>
            <p:cNvSpPr/>
            <p:nvPr/>
          </p:nvSpPr>
          <p:spPr>
            <a:xfrm rot="-5400000" flipV="1">
              <a:off x="7155625" y="6356813"/>
              <a:ext cx="6193908" cy="45719"/>
            </a:xfrm>
            <a:prstGeom prst="rect">
              <a:avLst/>
            </a:prstGeom>
            <a:solidFill>
              <a:srgbClr val="191919">
                <a:alpha val="8627"/>
              </a:srgbClr>
            </a:solidFill>
          </p:spPr>
          <p:txBody>
            <a:bodyPr/>
            <a:lstStyle/>
            <a:p>
              <a:endParaRPr lang="en-US" sz="1200"/>
            </a:p>
          </p:txBody>
        </p:sp>
        <p:sp>
          <p:nvSpPr>
            <p:cNvPr id="60" name="AutoShape 6">
              <a:extLst>
                <a:ext uri="{FF2B5EF4-FFF2-40B4-BE49-F238E27FC236}">
                  <a16:creationId xmlns:a16="http://schemas.microsoft.com/office/drawing/2014/main" id="{008F3050-6621-F6DA-553C-15447FA7B8BA}"/>
                </a:ext>
              </a:extLst>
            </p:cNvPr>
            <p:cNvSpPr/>
            <p:nvPr/>
          </p:nvSpPr>
          <p:spPr>
            <a:xfrm rot="-5400000">
              <a:off x="8248618" y="6349478"/>
              <a:ext cx="6193907" cy="45719"/>
            </a:xfrm>
            <a:prstGeom prst="rect">
              <a:avLst/>
            </a:prstGeom>
            <a:solidFill>
              <a:srgbClr val="191919">
                <a:alpha val="8627"/>
              </a:srgbClr>
            </a:solidFill>
          </p:spPr>
          <p:txBody>
            <a:bodyPr/>
            <a:lstStyle/>
            <a:p>
              <a:endParaRPr lang="en-US" sz="1200"/>
            </a:p>
          </p:txBody>
        </p:sp>
        <p:sp>
          <p:nvSpPr>
            <p:cNvPr id="61" name="AutoShape 6">
              <a:extLst>
                <a:ext uri="{FF2B5EF4-FFF2-40B4-BE49-F238E27FC236}">
                  <a16:creationId xmlns:a16="http://schemas.microsoft.com/office/drawing/2014/main" id="{8B5F7B6A-D695-52AF-35E4-D943CBE2BF6A}"/>
                </a:ext>
              </a:extLst>
            </p:cNvPr>
            <p:cNvSpPr/>
            <p:nvPr/>
          </p:nvSpPr>
          <p:spPr>
            <a:xfrm rot="-5400000">
              <a:off x="9361968" y="6395369"/>
              <a:ext cx="6224328" cy="45719"/>
            </a:xfrm>
            <a:prstGeom prst="rect">
              <a:avLst/>
            </a:prstGeom>
            <a:solidFill>
              <a:srgbClr val="191919">
                <a:alpha val="8627"/>
              </a:srgbClr>
            </a:solidFill>
          </p:spPr>
          <p:txBody>
            <a:bodyPr/>
            <a:lstStyle/>
            <a:p>
              <a:endParaRPr lang="en-US" sz="1200"/>
            </a:p>
          </p:txBody>
        </p:sp>
        <p:sp>
          <p:nvSpPr>
            <p:cNvPr id="62" name="AutoShape 6">
              <a:extLst>
                <a:ext uri="{FF2B5EF4-FFF2-40B4-BE49-F238E27FC236}">
                  <a16:creationId xmlns:a16="http://schemas.microsoft.com/office/drawing/2014/main" id="{64CF4BD3-680D-79FF-A221-DA4B89877A9C}"/>
                </a:ext>
              </a:extLst>
            </p:cNvPr>
            <p:cNvSpPr/>
            <p:nvPr/>
          </p:nvSpPr>
          <p:spPr>
            <a:xfrm rot="-5400000" flipV="1">
              <a:off x="10514394" y="6364818"/>
              <a:ext cx="6163225" cy="45719"/>
            </a:xfrm>
            <a:prstGeom prst="rect">
              <a:avLst/>
            </a:prstGeom>
            <a:solidFill>
              <a:srgbClr val="191919">
                <a:alpha val="8627"/>
              </a:srgbClr>
            </a:solidFill>
          </p:spPr>
          <p:txBody>
            <a:bodyPr/>
            <a:lstStyle/>
            <a:p>
              <a:endParaRPr lang="en-US" sz="1200"/>
            </a:p>
          </p:txBody>
        </p:sp>
        <p:sp>
          <p:nvSpPr>
            <p:cNvPr id="63" name="AutoShape 6">
              <a:extLst>
                <a:ext uri="{FF2B5EF4-FFF2-40B4-BE49-F238E27FC236}">
                  <a16:creationId xmlns:a16="http://schemas.microsoft.com/office/drawing/2014/main" id="{0F28579B-59C2-B8ED-2D6F-38F7235F40B5}"/>
                </a:ext>
              </a:extLst>
            </p:cNvPr>
            <p:cNvSpPr/>
            <p:nvPr/>
          </p:nvSpPr>
          <p:spPr>
            <a:xfrm rot="-5400000" flipV="1">
              <a:off x="11619939" y="6345625"/>
              <a:ext cx="6124840" cy="45719"/>
            </a:xfrm>
            <a:prstGeom prst="rect">
              <a:avLst/>
            </a:prstGeom>
            <a:solidFill>
              <a:srgbClr val="191919">
                <a:alpha val="8627"/>
              </a:srgbClr>
            </a:solidFill>
          </p:spPr>
          <p:txBody>
            <a:bodyPr/>
            <a:lstStyle/>
            <a:p>
              <a:endParaRPr lang="en-US" sz="1200"/>
            </a:p>
          </p:txBody>
        </p:sp>
        <p:sp>
          <p:nvSpPr>
            <p:cNvPr id="64" name="AutoShape 6">
              <a:extLst>
                <a:ext uri="{FF2B5EF4-FFF2-40B4-BE49-F238E27FC236}">
                  <a16:creationId xmlns:a16="http://schemas.microsoft.com/office/drawing/2014/main" id="{FBB546FD-E750-2652-E36E-061035B28DDE}"/>
                </a:ext>
              </a:extLst>
            </p:cNvPr>
            <p:cNvSpPr/>
            <p:nvPr/>
          </p:nvSpPr>
          <p:spPr>
            <a:xfrm rot="-5400000">
              <a:off x="12823699" y="6392972"/>
              <a:ext cx="6137685" cy="45719"/>
            </a:xfrm>
            <a:prstGeom prst="rect">
              <a:avLst/>
            </a:prstGeom>
            <a:solidFill>
              <a:srgbClr val="191919">
                <a:alpha val="8627"/>
              </a:srgbClr>
            </a:solidFill>
          </p:spPr>
          <p:txBody>
            <a:bodyPr/>
            <a:lstStyle/>
            <a:p>
              <a:endParaRPr lang="en-US" sz="1200"/>
            </a:p>
          </p:txBody>
        </p:sp>
        <p:sp>
          <p:nvSpPr>
            <p:cNvPr id="65" name="AutoShape 6">
              <a:extLst>
                <a:ext uri="{FF2B5EF4-FFF2-40B4-BE49-F238E27FC236}">
                  <a16:creationId xmlns:a16="http://schemas.microsoft.com/office/drawing/2014/main" id="{F2C71776-8D82-169F-E174-BE00F43892BA}"/>
                </a:ext>
              </a:extLst>
            </p:cNvPr>
            <p:cNvSpPr/>
            <p:nvPr/>
          </p:nvSpPr>
          <p:spPr>
            <a:xfrm rot="-5400000">
              <a:off x="13899859" y="6392971"/>
              <a:ext cx="6137684" cy="45719"/>
            </a:xfrm>
            <a:prstGeom prst="rect">
              <a:avLst/>
            </a:prstGeom>
            <a:solidFill>
              <a:srgbClr val="191919">
                <a:alpha val="8627"/>
              </a:srgbClr>
            </a:solidFill>
          </p:spPr>
          <p:txBody>
            <a:bodyPr/>
            <a:lstStyle/>
            <a:p>
              <a:endParaRPr lang="en-US" sz="1200"/>
            </a:p>
          </p:txBody>
        </p:sp>
        <p:sp>
          <p:nvSpPr>
            <p:cNvPr id="66" name="AutoShape 6">
              <a:extLst>
                <a:ext uri="{FF2B5EF4-FFF2-40B4-BE49-F238E27FC236}">
                  <a16:creationId xmlns:a16="http://schemas.microsoft.com/office/drawing/2014/main" id="{925B61BE-E7CA-B2F1-3DE1-14B0D32B1E1F}"/>
                </a:ext>
              </a:extLst>
            </p:cNvPr>
            <p:cNvSpPr/>
            <p:nvPr/>
          </p:nvSpPr>
          <p:spPr>
            <a:xfrm rot="-5400000">
              <a:off x="14939889" y="6346648"/>
              <a:ext cx="6230327" cy="45719"/>
            </a:xfrm>
            <a:prstGeom prst="rect">
              <a:avLst/>
            </a:prstGeom>
            <a:solidFill>
              <a:srgbClr val="191919">
                <a:alpha val="8627"/>
              </a:srgbClr>
            </a:solidFill>
          </p:spPr>
          <p:txBody>
            <a:bodyPr/>
            <a:lstStyle/>
            <a:p>
              <a:endParaRPr lang="en-US" sz="1200"/>
            </a:p>
          </p:txBody>
        </p:sp>
        <p:sp>
          <p:nvSpPr>
            <p:cNvPr id="80" name="Rectangle 79">
              <a:extLst>
                <a:ext uri="{FF2B5EF4-FFF2-40B4-BE49-F238E27FC236}">
                  <a16:creationId xmlns:a16="http://schemas.microsoft.com/office/drawing/2014/main" id="{2167D7CC-F979-DF5A-E035-68E5D5BEA525}"/>
                </a:ext>
              </a:extLst>
            </p:cNvPr>
            <p:cNvSpPr/>
            <p:nvPr/>
          </p:nvSpPr>
          <p:spPr>
            <a:xfrm rot="10800000" flipH="1">
              <a:off x="880977" y="3247361"/>
              <a:ext cx="631503" cy="1295254"/>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a:solidFill>
                    <a:schemeClr val="bg1"/>
                  </a:solidFill>
                  <a:latin typeface="Malgun Gothic" panose="020B0503020000020004" pitchFamily="34" charset="-127"/>
                </a:rPr>
                <a:t>Governance</a:t>
              </a:r>
              <a:endParaRPr lang="en-US" sz="1100">
                <a:solidFill>
                  <a:schemeClr val="bg1"/>
                </a:solidFill>
                <a:latin typeface="Malgun Gothic" panose="020B0503020000020004" pitchFamily="34" charset="-127"/>
                <a:ea typeface="Malgun Gothic" panose="020B0503020000020004" pitchFamily="34" charset="-127"/>
                <a:cs typeface="Arial" panose="020B0604020202020204" pitchFamily="34" charset="0"/>
              </a:endParaRPr>
            </a:p>
          </p:txBody>
        </p:sp>
        <p:grpSp>
          <p:nvGrpSpPr>
            <p:cNvPr id="88" name="Group 87">
              <a:extLst>
                <a:ext uri="{FF2B5EF4-FFF2-40B4-BE49-F238E27FC236}">
                  <a16:creationId xmlns:a16="http://schemas.microsoft.com/office/drawing/2014/main" id="{33786FEA-A6AD-4717-BF12-B417BBE2EA56}"/>
                </a:ext>
              </a:extLst>
            </p:cNvPr>
            <p:cNvGrpSpPr/>
            <p:nvPr/>
          </p:nvGrpSpPr>
          <p:grpSpPr>
            <a:xfrm>
              <a:off x="1480131" y="6383905"/>
              <a:ext cx="16638961" cy="1869358"/>
              <a:chOff x="1274296" y="3790633"/>
              <a:chExt cx="16863542" cy="1869358"/>
            </a:xfrm>
          </p:grpSpPr>
          <p:sp>
            <p:nvSpPr>
              <p:cNvPr id="25" name="AutoShape 25"/>
              <p:cNvSpPr/>
              <p:nvPr/>
            </p:nvSpPr>
            <p:spPr>
              <a:xfrm>
                <a:off x="6701298" y="4571849"/>
                <a:ext cx="4529882" cy="317578"/>
              </a:xfrm>
              <a:prstGeom prst="rect">
                <a:avLst/>
              </a:prstGeom>
              <a:solidFill>
                <a:srgbClr val="86EAE9"/>
              </a:solidFill>
            </p:spPr>
            <p:txBody>
              <a:bodyPr/>
              <a:lstStyle/>
              <a:p>
                <a:endParaRPr lang="en-US" sz="1200"/>
              </a:p>
            </p:txBody>
          </p:sp>
          <p:grpSp>
            <p:nvGrpSpPr>
              <p:cNvPr id="84" name="Group 83">
                <a:extLst>
                  <a:ext uri="{FF2B5EF4-FFF2-40B4-BE49-F238E27FC236}">
                    <a16:creationId xmlns:a16="http://schemas.microsoft.com/office/drawing/2014/main" id="{2B1E159B-8AD5-59AD-9F6A-C6AD37972328}"/>
                  </a:ext>
                </a:extLst>
              </p:cNvPr>
              <p:cNvGrpSpPr/>
              <p:nvPr/>
            </p:nvGrpSpPr>
            <p:grpSpPr>
              <a:xfrm>
                <a:off x="1274296" y="3790633"/>
                <a:ext cx="16824718" cy="621571"/>
                <a:chOff x="1274296" y="3790633"/>
                <a:chExt cx="16824718" cy="621571"/>
              </a:xfrm>
            </p:grpSpPr>
            <p:sp>
              <p:nvSpPr>
                <p:cNvPr id="10" name="AutoShape 10"/>
                <p:cNvSpPr/>
                <p:nvPr/>
              </p:nvSpPr>
              <p:spPr>
                <a:xfrm>
                  <a:off x="1274296" y="3790633"/>
                  <a:ext cx="16803615" cy="45719"/>
                </a:xfrm>
                <a:prstGeom prst="rect">
                  <a:avLst/>
                </a:prstGeom>
                <a:solidFill>
                  <a:srgbClr val="191919">
                    <a:alpha val="5098"/>
                  </a:srgbClr>
                </a:solidFill>
              </p:spPr>
              <p:txBody>
                <a:bodyPr/>
                <a:lstStyle/>
                <a:p>
                  <a:endParaRPr lang="en-US" sz="1200"/>
                </a:p>
              </p:txBody>
            </p:sp>
            <p:sp>
              <p:nvSpPr>
                <p:cNvPr id="81" name="AutoShape 10">
                  <a:extLst>
                    <a:ext uri="{FF2B5EF4-FFF2-40B4-BE49-F238E27FC236}">
                      <a16:creationId xmlns:a16="http://schemas.microsoft.com/office/drawing/2014/main" id="{26587402-6A30-8AFE-9D0C-8C798F80CD39}"/>
                    </a:ext>
                  </a:extLst>
                </p:cNvPr>
                <p:cNvSpPr/>
                <p:nvPr/>
              </p:nvSpPr>
              <p:spPr>
                <a:xfrm>
                  <a:off x="1295399" y="4366485"/>
                  <a:ext cx="16803615" cy="45719"/>
                </a:xfrm>
                <a:prstGeom prst="rect">
                  <a:avLst/>
                </a:prstGeom>
                <a:solidFill>
                  <a:srgbClr val="191919">
                    <a:alpha val="5098"/>
                  </a:srgbClr>
                </a:solidFill>
              </p:spPr>
              <p:txBody>
                <a:bodyPr/>
                <a:lstStyle/>
                <a:p>
                  <a:endParaRPr lang="en-US" sz="1200"/>
                </a:p>
              </p:txBody>
            </p:sp>
          </p:grpSp>
          <p:grpSp>
            <p:nvGrpSpPr>
              <p:cNvPr id="85" name="Group 84">
                <a:extLst>
                  <a:ext uri="{FF2B5EF4-FFF2-40B4-BE49-F238E27FC236}">
                    <a16:creationId xmlns:a16="http://schemas.microsoft.com/office/drawing/2014/main" id="{05E67AD8-D938-20AF-9434-403F14BA879A}"/>
                  </a:ext>
                </a:extLst>
              </p:cNvPr>
              <p:cNvGrpSpPr/>
              <p:nvPr/>
            </p:nvGrpSpPr>
            <p:grpSpPr>
              <a:xfrm>
                <a:off x="1313120" y="5038420"/>
                <a:ext cx="16824718" cy="621571"/>
                <a:chOff x="1274296" y="3790633"/>
                <a:chExt cx="16824718" cy="621571"/>
              </a:xfrm>
            </p:grpSpPr>
            <p:sp>
              <p:nvSpPr>
                <p:cNvPr id="86" name="AutoShape 10">
                  <a:extLst>
                    <a:ext uri="{FF2B5EF4-FFF2-40B4-BE49-F238E27FC236}">
                      <a16:creationId xmlns:a16="http://schemas.microsoft.com/office/drawing/2014/main" id="{3DFA0FF2-33F0-9D67-AD40-858E6ECE3188}"/>
                    </a:ext>
                  </a:extLst>
                </p:cNvPr>
                <p:cNvSpPr/>
                <p:nvPr/>
              </p:nvSpPr>
              <p:spPr>
                <a:xfrm>
                  <a:off x="1274296" y="3790633"/>
                  <a:ext cx="16803615" cy="45719"/>
                </a:xfrm>
                <a:prstGeom prst="rect">
                  <a:avLst/>
                </a:prstGeom>
                <a:solidFill>
                  <a:srgbClr val="191919">
                    <a:alpha val="5098"/>
                  </a:srgbClr>
                </a:solidFill>
              </p:spPr>
              <p:txBody>
                <a:bodyPr/>
                <a:lstStyle/>
                <a:p>
                  <a:endParaRPr lang="en-US" sz="1200"/>
                </a:p>
              </p:txBody>
            </p:sp>
            <p:sp>
              <p:nvSpPr>
                <p:cNvPr id="87" name="AutoShape 10">
                  <a:extLst>
                    <a:ext uri="{FF2B5EF4-FFF2-40B4-BE49-F238E27FC236}">
                      <a16:creationId xmlns:a16="http://schemas.microsoft.com/office/drawing/2014/main" id="{3E6846AE-59E6-7545-4410-8C35AB9065B6}"/>
                    </a:ext>
                  </a:extLst>
                </p:cNvPr>
                <p:cNvSpPr/>
                <p:nvPr/>
              </p:nvSpPr>
              <p:spPr>
                <a:xfrm>
                  <a:off x="1295399" y="4366485"/>
                  <a:ext cx="16803615" cy="45719"/>
                </a:xfrm>
                <a:prstGeom prst="rect">
                  <a:avLst/>
                </a:prstGeom>
                <a:solidFill>
                  <a:srgbClr val="191919">
                    <a:alpha val="5098"/>
                  </a:srgbClr>
                </a:solidFill>
              </p:spPr>
              <p:txBody>
                <a:bodyPr/>
                <a:lstStyle/>
                <a:p>
                  <a:endParaRPr lang="en-US" sz="1200"/>
                </a:p>
              </p:txBody>
            </p:sp>
          </p:grpSp>
        </p:grpSp>
        <p:grpSp>
          <p:nvGrpSpPr>
            <p:cNvPr id="89" name="Group 88">
              <a:extLst>
                <a:ext uri="{FF2B5EF4-FFF2-40B4-BE49-F238E27FC236}">
                  <a16:creationId xmlns:a16="http://schemas.microsoft.com/office/drawing/2014/main" id="{BB650DBE-DA3F-A5E1-4839-57873E4C9337}"/>
                </a:ext>
              </a:extLst>
            </p:cNvPr>
            <p:cNvGrpSpPr/>
            <p:nvPr/>
          </p:nvGrpSpPr>
          <p:grpSpPr>
            <a:xfrm>
              <a:off x="1480130" y="3911126"/>
              <a:ext cx="16638955" cy="3010994"/>
              <a:chOff x="1274296" y="3790633"/>
              <a:chExt cx="16863542" cy="3010994"/>
            </a:xfrm>
          </p:grpSpPr>
          <p:sp>
            <p:nvSpPr>
              <p:cNvPr id="90" name="AutoShape 25">
                <a:extLst>
                  <a:ext uri="{FF2B5EF4-FFF2-40B4-BE49-F238E27FC236}">
                    <a16:creationId xmlns:a16="http://schemas.microsoft.com/office/drawing/2014/main" id="{0478D9B9-A6A6-40A7-2FD6-514E1092C24E}"/>
                  </a:ext>
                </a:extLst>
              </p:cNvPr>
              <p:cNvSpPr/>
              <p:nvPr/>
            </p:nvSpPr>
            <p:spPr>
              <a:xfrm>
                <a:off x="9088243" y="6478491"/>
                <a:ext cx="3370726" cy="323136"/>
              </a:xfrm>
              <a:prstGeom prst="rect">
                <a:avLst/>
              </a:prstGeom>
              <a:solidFill>
                <a:schemeClr val="accent1">
                  <a:lumMod val="20000"/>
                  <a:lumOff val="80000"/>
                </a:schemeClr>
              </a:solidFill>
            </p:spPr>
            <p:txBody>
              <a:bodyPr/>
              <a:lstStyle/>
              <a:p>
                <a:endParaRPr lang="en-US" sz="1200"/>
              </a:p>
            </p:txBody>
          </p:sp>
          <p:grpSp>
            <p:nvGrpSpPr>
              <p:cNvPr id="92" name="Group 91">
                <a:extLst>
                  <a:ext uri="{FF2B5EF4-FFF2-40B4-BE49-F238E27FC236}">
                    <a16:creationId xmlns:a16="http://schemas.microsoft.com/office/drawing/2014/main" id="{D5696928-F552-B03F-89C7-03D9CD960292}"/>
                  </a:ext>
                </a:extLst>
              </p:cNvPr>
              <p:cNvGrpSpPr/>
              <p:nvPr/>
            </p:nvGrpSpPr>
            <p:grpSpPr>
              <a:xfrm>
                <a:off x="1274296" y="3790633"/>
                <a:ext cx="16824718" cy="621571"/>
                <a:chOff x="1274296" y="3790633"/>
                <a:chExt cx="16824718" cy="621571"/>
              </a:xfrm>
            </p:grpSpPr>
            <p:sp>
              <p:nvSpPr>
                <p:cNvPr id="96" name="AutoShape 10">
                  <a:extLst>
                    <a:ext uri="{FF2B5EF4-FFF2-40B4-BE49-F238E27FC236}">
                      <a16:creationId xmlns:a16="http://schemas.microsoft.com/office/drawing/2014/main" id="{3C75C506-6205-E380-6553-DC7C3DEA0F0C}"/>
                    </a:ext>
                  </a:extLst>
                </p:cNvPr>
                <p:cNvSpPr/>
                <p:nvPr/>
              </p:nvSpPr>
              <p:spPr>
                <a:xfrm>
                  <a:off x="1274296" y="3790633"/>
                  <a:ext cx="16803615" cy="45719"/>
                </a:xfrm>
                <a:prstGeom prst="rect">
                  <a:avLst/>
                </a:prstGeom>
                <a:solidFill>
                  <a:srgbClr val="191919">
                    <a:alpha val="5098"/>
                  </a:srgbClr>
                </a:solidFill>
              </p:spPr>
              <p:txBody>
                <a:bodyPr/>
                <a:lstStyle/>
                <a:p>
                  <a:endParaRPr lang="en-US" sz="1200"/>
                </a:p>
              </p:txBody>
            </p:sp>
            <p:sp>
              <p:nvSpPr>
                <p:cNvPr id="97" name="AutoShape 10">
                  <a:extLst>
                    <a:ext uri="{FF2B5EF4-FFF2-40B4-BE49-F238E27FC236}">
                      <a16:creationId xmlns:a16="http://schemas.microsoft.com/office/drawing/2014/main" id="{76A281F6-14C3-BB7D-56DA-7648D9C2E410}"/>
                    </a:ext>
                  </a:extLst>
                </p:cNvPr>
                <p:cNvSpPr/>
                <p:nvPr/>
              </p:nvSpPr>
              <p:spPr>
                <a:xfrm>
                  <a:off x="1295399" y="4366485"/>
                  <a:ext cx="16803615" cy="45719"/>
                </a:xfrm>
                <a:prstGeom prst="rect">
                  <a:avLst/>
                </a:prstGeom>
                <a:solidFill>
                  <a:srgbClr val="191919">
                    <a:alpha val="5098"/>
                  </a:srgbClr>
                </a:solidFill>
              </p:spPr>
              <p:txBody>
                <a:bodyPr/>
                <a:lstStyle/>
                <a:p>
                  <a:endParaRPr lang="en-US" sz="1200"/>
                </a:p>
              </p:txBody>
            </p:sp>
          </p:grpSp>
          <p:grpSp>
            <p:nvGrpSpPr>
              <p:cNvPr id="93" name="Group 92">
                <a:extLst>
                  <a:ext uri="{FF2B5EF4-FFF2-40B4-BE49-F238E27FC236}">
                    <a16:creationId xmlns:a16="http://schemas.microsoft.com/office/drawing/2014/main" id="{0E846FA9-4B34-B676-753A-31C464927DA6}"/>
                  </a:ext>
                </a:extLst>
              </p:cNvPr>
              <p:cNvGrpSpPr/>
              <p:nvPr/>
            </p:nvGrpSpPr>
            <p:grpSpPr>
              <a:xfrm>
                <a:off x="1313120" y="5038420"/>
                <a:ext cx="16824718" cy="621571"/>
                <a:chOff x="1274296" y="3790633"/>
                <a:chExt cx="16824718" cy="621571"/>
              </a:xfrm>
            </p:grpSpPr>
            <p:sp>
              <p:nvSpPr>
                <p:cNvPr id="94" name="AutoShape 10">
                  <a:extLst>
                    <a:ext uri="{FF2B5EF4-FFF2-40B4-BE49-F238E27FC236}">
                      <a16:creationId xmlns:a16="http://schemas.microsoft.com/office/drawing/2014/main" id="{6384049F-1D01-521B-5B71-D437F63379BB}"/>
                    </a:ext>
                  </a:extLst>
                </p:cNvPr>
                <p:cNvSpPr/>
                <p:nvPr/>
              </p:nvSpPr>
              <p:spPr>
                <a:xfrm>
                  <a:off x="1274296" y="3790633"/>
                  <a:ext cx="16803615" cy="45719"/>
                </a:xfrm>
                <a:prstGeom prst="rect">
                  <a:avLst/>
                </a:prstGeom>
                <a:solidFill>
                  <a:srgbClr val="191919">
                    <a:alpha val="5098"/>
                  </a:srgbClr>
                </a:solidFill>
              </p:spPr>
              <p:txBody>
                <a:bodyPr/>
                <a:lstStyle/>
                <a:p>
                  <a:endParaRPr lang="en-US" sz="1200"/>
                </a:p>
              </p:txBody>
            </p:sp>
            <p:sp>
              <p:nvSpPr>
                <p:cNvPr id="95" name="AutoShape 10">
                  <a:extLst>
                    <a:ext uri="{FF2B5EF4-FFF2-40B4-BE49-F238E27FC236}">
                      <a16:creationId xmlns:a16="http://schemas.microsoft.com/office/drawing/2014/main" id="{FD195AF1-91E7-CBBD-41D7-CE2FBB6A35A6}"/>
                    </a:ext>
                  </a:extLst>
                </p:cNvPr>
                <p:cNvSpPr/>
                <p:nvPr/>
              </p:nvSpPr>
              <p:spPr>
                <a:xfrm>
                  <a:off x="1295399" y="4366485"/>
                  <a:ext cx="16803615" cy="45719"/>
                </a:xfrm>
                <a:prstGeom prst="rect">
                  <a:avLst/>
                </a:prstGeom>
                <a:solidFill>
                  <a:srgbClr val="191919">
                    <a:alpha val="5098"/>
                  </a:srgbClr>
                </a:solidFill>
              </p:spPr>
              <p:txBody>
                <a:bodyPr/>
                <a:lstStyle/>
                <a:p>
                  <a:endParaRPr lang="en-US" sz="1200"/>
                </a:p>
              </p:txBody>
            </p:sp>
          </p:grpSp>
        </p:grpSp>
        <p:sp>
          <p:nvSpPr>
            <p:cNvPr id="107" name="AutoShape 6">
              <a:extLst>
                <a:ext uri="{FF2B5EF4-FFF2-40B4-BE49-F238E27FC236}">
                  <a16:creationId xmlns:a16="http://schemas.microsoft.com/office/drawing/2014/main" id="{4BDA5E13-7681-4260-BB96-AE2078EE8D15}"/>
                </a:ext>
              </a:extLst>
            </p:cNvPr>
            <p:cNvSpPr/>
            <p:nvPr/>
          </p:nvSpPr>
          <p:spPr>
            <a:xfrm rot="16200000" flipV="1">
              <a:off x="-1592921" y="6357978"/>
              <a:ext cx="6201956" cy="45719"/>
            </a:xfrm>
            <a:prstGeom prst="rect">
              <a:avLst/>
            </a:prstGeom>
            <a:solidFill>
              <a:srgbClr val="191919">
                <a:alpha val="8627"/>
              </a:srgbClr>
            </a:solidFill>
          </p:spPr>
          <p:txBody>
            <a:bodyPr/>
            <a:lstStyle/>
            <a:p>
              <a:endParaRPr lang="en-US" sz="1200"/>
            </a:p>
          </p:txBody>
        </p:sp>
        <p:sp>
          <p:nvSpPr>
            <p:cNvPr id="110" name="AutoShape 10">
              <a:extLst>
                <a:ext uri="{FF2B5EF4-FFF2-40B4-BE49-F238E27FC236}">
                  <a16:creationId xmlns:a16="http://schemas.microsoft.com/office/drawing/2014/main" id="{940D61D1-05D2-8C67-25A4-EB18C05D121F}"/>
                </a:ext>
              </a:extLst>
            </p:cNvPr>
            <p:cNvSpPr/>
            <p:nvPr/>
          </p:nvSpPr>
          <p:spPr>
            <a:xfrm>
              <a:off x="1482711" y="3247365"/>
              <a:ext cx="16539845" cy="45719"/>
            </a:xfrm>
            <a:prstGeom prst="rect">
              <a:avLst/>
            </a:prstGeom>
            <a:solidFill>
              <a:srgbClr val="191919">
                <a:alpha val="5098"/>
              </a:srgbClr>
            </a:solidFill>
          </p:spPr>
          <p:txBody>
            <a:bodyPr/>
            <a:lstStyle/>
            <a:p>
              <a:endParaRPr lang="en-US" sz="1200"/>
            </a:p>
          </p:txBody>
        </p:sp>
        <p:sp>
          <p:nvSpPr>
            <p:cNvPr id="112" name="Rectangle 111">
              <a:extLst>
                <a:ext uri="{FF2B5EF4-FFF2-40B4-BE49-F238E27FC236}">
                  <a16:creationId xmlns:a16="http://schemas.microsoft.com/office/drawing/2014/main" id="{A333ED7E-7B85-FFF4-31D3-6E61F2465F9F}"/>
                </a:ext>
              </a:extLst>
            </p:cNvPr>
            <p:cNvSpPr/>
            <p:nvPr/>
          </p:nvSpPr>
          <p:spPr>
            <a:xfrm rot="10800000" flipH="1">
              <a:off x="2299401" y="10675509"/>
              <a:ext cx="1328502" cy="5516646"/>
            </a:xfrm>
            <a:prstGeom prst="rect">
              <a:avLst/>
            </a:prstGeom>
            <a:solidFill>
              <a:srgbClr val="DAE3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a:solidFill>
                    <a:srgbClr val="FFFFFF"/>
                  </a:solidFill>
                  <a:latin typeface="Malgun Gothic" panose="020B0503020000020004" pitchFamily="34" charset="-127"/>
                </a:rPr>
                <a:t>Control</a:t>
              </a:r>
              <a:endParaRPr lang="en-US" sz="1100">
                <a:latin typeface="Malgun Gothic" panose="020B0503020000020004" pitchFamily="34" charset="-127"/>
                <a:ea typeface="Malgun Gothic" panose="020B0503020000020004" pitchFamily="34" charset="-127"/>
                <a:cs typeface="Arial" panose="020B0604020202020204" pitchFamily="34" charset="0"/>
              </a:endParaRPr>
            </a:p>
          </p:txBody>
        </p:sp>
      </p:grpSp>
      <p:grpSp>
        <p:nvGrpSpPr>
          <p:cNvPr id="121" name="Group 120">
            <a:extLst>
              <a:ext uri="{FF2B5EF4-FFF2-40B4-BE49-F238E27FC236}">
                <a16:creationId xmlns:a16="http://schemas.microsoft.com/office/drawing/2014/main" id="{37F04233-649D-26A1-4465-693168DBEFEB}"/>
              </a:ext>
            </a:extLst>
          </p:cNvPr>
          <p:cNvGrpSpPr/>
          <p:nvPr/>
        </p:nvGrpSpPr>
        <p:grpSpPr>
          <a:xfrm>
            <a:off x="960273" y="2175055"/>
            <a:ext cx="3123569" cy="3074469"/>
            <a:chOff x="1538643" y="3300989"/>
            <a:chExt cx="6180232" cy="4611703"/>
          </a:xfrm>
        </p:grpSpPr>
        <p:sp>
          <p:nvSpPr>
            <p:cNvPr id="20" name="TextBox 20"/>
            <p:cNvSpPr txBox="1"/>
            <p:nvPr/>
          </p:nvSpPr>
          <p:spPr>
            <a:xfrm>
              <a:off x="1563927" y="3300989"/>
              <a:ext cx="4942980" cy="277716"/>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Ensure Responsibility &amp; Accountability</a:t>
              </a:r>
            </a:p>
          </p:txBody>
        </p:sp>
        <p:sp>
          <p:nvSpPr>
            <p:cNvPr id="21" name="TextBox 21"/>
            <p:cNvSpPr txBox="1"/>
            <p:nvPr/>
          </p:nvSpPr>
          <p:spPr>
            <a:xfrm>
              <a:off x="1571674" y="7022273"/>
              <a:ext cx="6147201"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Business Continuity Plan</a:t>
              </a:r>
            </a:p>
          </p:txBody>
        </p:sp>
        <p:sp>
          <p:nvSpPr>
            <p:cNvPr id="22" name="TextBox 22"/>
            <p:cNvSpPr txBox="1"/>
            <p:nvPr/>
          </p:nvSpPr>
          <p:spPr>
            <a:xfrm>
              <a:off x="1583808" y="6427859"/>
              <a:ext cx="5217176"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Integration of Applications and Teams</a:t>
              </a:r>
            </a:p>
          </p:txBody>
        </p:sp>
        <p:sp>
          <p:nvSpPr>
            <p:cNvPr id="116" name="TextBox 20">
              <a:extLst>
                <a:ext uri="{FF2B5EF4-FFF2-40B4-BE49-F238E27FC236}">
                  <a16:creationId xmlns:a16="http://schemas.microsoft.com/office/drawing/2014/main" id="{CE9DC045-97EC-8974-047E-B2B8A54F8B87}"/>
                </a:ext>
              </a:extLst>
            </p:cNvPr>
            <p:cNvSpPr txBox="1"/>
            <p:nvPr/>
          </p:nvSpPr>
          <p:spPr>
            <a:xfrm>
              <a:off x="1566217" y="4553901"/>
              <a:ext cx="4282845"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Manage Vendor Risk</a:t>
              </a:r>
              <a:endParaRPr lang="en-US" sz="1200">
                <a:latin typeface="Calibri "/>
                <a:ea typeface="+mj-ea"/>
                <a:cs typeface="+mj-cs"/>
              </a:endParaRPr>
            </a:p>
          </p:txBody>
        </p:sp>
        <p:sp>
          <p:nvSpPr>
            <p:cNvPr id="117" name="TextBox 20">
              <a:extLst>
                <a:ext uri="{FF2B5EF4-FFF2-40B4-BE49-F238E27FC236}">
                  <a16:creationId xmlns:a16="http://schemas.microsoft.com/office/drawing/2014/main" id="{2FEF6ABF-112F-AAF4-1DD4-700F39FA0BDD}"/>
                </a:ext>
              </a:extLst>
            </p:cNvPr>
            <p:cNvSpPr txBox="1"/>
            <p:nvPr/>
          </p:nvSpPr>
          <p:spPr>
            <a:xfrm>
              <a:off x="1582147" y="3959588"/>
              <a:ext cx="5678861"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Develop Security Metrics</a:t>
              </a:r>
            </a:p>
          </p:txBody>
        </p:sp>
        <p:sp>
          <p:nvSpPr>
            <p:cNvPr id="118" name="TextBox 20">
              <a:extLst>
                <a:ext uri="{FF2B5EF4-FFF2-40B4-BE49-F238E27FC236}">
                  <a16:creationId xmlns:a16="http://schemas.microsoft.com/office/drawing/2014/main" id="{3CCD3E79-6853-3713-72F5-2B1D9EFC2B0F}"/>
                </a:ext>
              </a:extLst>
            </p:cNvPr>
            <p:cNvSpPr txBox="1"/>
            <p:nvPr/>
          </p:nvSpPr>
          <p:spPr>
            <a:xfrm>
              <a:off x="1538643" y="5808374"/>
              <a:ext cx="4951275"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Calibri" panose="020F0502020204030204"/>
                </a:rPr>
                <a:t>Consolidate Data and Maintain Integrity</a:t>
              </a:r>
            </a:p>
          </p:txBody>
        </p:sp>
        <p:sp>
          <p:nvSpPr>
            <p:cNvPr id="119" name="TextBox 20">
              <a:extLst>
                <a:ext uri="{FF2B5EF4-FFF2-40B4-BE49-F238E27FC236}">
                  <a16:creationId xmlns:a16="http://schemas.microsoft.com/office/drawing/2014/main" id="{F8B8382E-2806-C5FC-37B9-293ACAC6C914}"/>
                </a:ext>
              </a:extLst>
            </p:cNvPr>
            <p:cNvSpPr txBox="1"/>
            <p:nvPr/>
          </p:nvSpPr>
          <p:spPr>
            <a:xfrm>
              <a:off x="1582147" y="5191982"/>
              <a:ext cx="5678861"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Standard Enforcement &amp; Security Monitoring</a:t>
              </a:r>
            </a:p>
          </p:txBody>
        </p:sp>
        <p:sp>
          <p:nvSpPr>
            <p:cNvPr id="120" name="TextBox 21">
              <a:extLst>
                <a:ext uri="{FF2B5EF4-FFF2-40B4-BE49-F238E27FC236}">
                  <a16:creationId xmlns:a16="http://schemas.microsoft.com/office/drawing/2014/main" id="{42F2E769-8FDD-D617-7B01-22934CCDA355}"/>
                </a:ext>
              </a:extLst>
            </p:cNvPr>
            <p:cNvSpPr txBox="1"/>
            <p:nvPr/>
          </p:nvSpPr>
          <p:spPr>
            <a:xfrm>
              <a:off x="1566217" y="7635693"/>
              <a:ext cx="5627265" cy="276999"/>
            </a:xfrm>
            <a:prstGeom prst="rect">
              <a:avLst/>
            </a:prstGeom>
          </p:spPr>
          <p:txBody>
            <a:bodyPr wrap="square" lIns="0" tIns="0" rIns="0" bIns="0" rtlCol="0" anchor="t">
              <a:spAutoFit/>
            </a:bodyPr>
            <a:lstStyle/>
            <a:p>
              <a:r>
                <a:rPr lang="en-US" sz="1200" spc="-33">
                  <a:solidFill>
                    <a:schemeClr val="tx2">
                      <a:lumMod val="75000"/>
                    </a:schemeClr>
                  </a:solidFill>
                  <a:latin typeface="Calibri "/>
                  <a:ea typeface="+mj-ea"/>
                  <a:cs typeface="+mj-cs"/>
                </a:rPr>
                <a:t>Change Management</a:t>
              </a:r>
            </a:p>
          </p:txBody>
        </p:sp>
      </p:grpSp>
      <p:sp>
        <p:nvSpPr>
          <p:cNvPr id="122" name="AutoShape 25">
            <a:extLst>
              <a:ext uri="{FF2B5EF4-FFF2-40B4-BE49-F238E27FC236}">
                <a16:creationId xmlns:a16="http://schemas.microsoft.com/office/drawing/2014/main" id="{CE0A4D72-3CBC-F4CF-69ED-1169A947C162}"/>
              </a:ext>
            </a:extLst>
          </p:cNvPr>
          <p:cNvSpPr/>
          <p:nvPr/>
        </p:nvSpPr>
        <p:spPr>
          <a:xfrm>
            <a:off x="7481453" y="5109063"/>
            <a:ext cx="1526900" cy="184765"/>
          </a:xfrm>
          <a:prstGeom prst="rect">
            <a:avLst/>
          </a:prstGeom>
          <a:solidFill>
            <a:srgbClr val="86EAE9"/>
          </a:solidFill>
        </p:spPr>
        <p:txBody>
          <a:bodyPr/>
          <a:lstStyle/>
          <a:p>
            <a:endParaRPr lang="en-US" sz="1200"/>
          </a:p>
        </p:txBody>
      </p:sp>
      <p:sp>
        <p:nvSpPr>
          <p:cNvPr id="124" name="AutoShape 29">
            <a:extLst>
              <a:ext uri="{FF2B5EF4-FFF2-40B4-BE49-F238E27FC236}">
                <a16:creationId xmlns:a16="http://schemas.microsoft.com/office/drawing/2014/main" id="{371B9A74-8A08-6084-AE8F-302AD7BA0400}"/>
              </a:ext>
            </a:extLst>
          </p:cNvPr>
          <p:cNvSpPr/>
          <p:nvPr/>
        </p:nvSpPr>
        <p:spPr>
          <a:xfrm>
            <a:off x="4482653" y="2627963"/>
            <a:ext cx="737417" cy="212891"/>
          </a:xfrm>
          <a:prstGeom prst="rect">
            <a:avLst/>
          </a:prstGeom>
          <a:solidFill>
            <a:srgbClr val="13538A"/>
          </a:solidFill>
        </p:spPr>
        <p:txBody>
          <a:bodyPr/>
          <a:lstStyle/>
          <a:p>
            <a:endParaRPr lang="en-US" sz="1200"/>
          </a:p>
        </p:txBody>
      </p:sp>
      <p:sp>
        <p:nvSpPr>
          <p:cNvPr id="125" name="AutoShape 29">
            <a:extLst>
              <a:ext uri="{FF2B5EF4-FFF2-40B4-BE49-F238E27FC236}">
                <a16:creationId xmlns:a16="http://schemas.microsoft.com/office/drawing/2014/main" id="{5CC07D23-5E9F-4F92-5466-5F0987DD4A59}"/>
              </a:ext>
            </a:extLst>
          </p:cNvPr>
          <p:cNvSpPr/>
          <p:nvPr/>
        </p:nvSpPr>
        <p:spPr>
          <a:xfrm>
            <a:off x="5227269" y="3036477"/>
            <a:ext cx="771849" cy="218856"/>
          </a:xfrm>
          <a:prstGeom prst="rect">
            <a:avLst/>
          </a:prstGeom>
          <a:solidFill>
            <a:schemeClr val="accent1">
              <a:lumMod val="20000"/>
              <a:lumOff val="80000"/>
            </a:schemeClr>
          </a:solidFill>
        </p:spPr>
        <p:txBody>
          <a:bodyPr/>
          <a:lstStyle/>
          <a:p>
            <a:endParaRPr lang="en-US" sz="1200"/>
          </a:p>
        </p:txBody>
      </p:sp>
      <p:sp>
        <p:nvSpPr>
          <p:cNvPr id="126" name="AutoShape 29">
            <a:extLst>
              <a:ext uri="{FF2B5EF4-FFF2-40B4-BE49-F238E27FC236}">
                <a16:creationId xmlns:a16="http://schemas.microsoft.com/office/drawing/2014/main" id="{9611B746-0EDA-E0B2-F0C1-6F176191847A}"/>
              </a:ext>
            </a:extLst>
          </p:cNvPr>
          <p:cNvSpPr/>
          <p:nvPr/>
        </p:nvSpPr>
        <p:spPr>
          <a:xfrm>
            <a:off x="5233204" y="3820212"/>
            <a:ext cx="1494321" cy="198089"/>
          </a:xfrm>
          <a:prstGeom prst="rect">
            <a:avLst/>
          </a:prstGeom>
          <a:solidFill>
            <a:schemeClr val="accent1">
              <a:lumMod val="20000"/>
              <a:lumOff val="80000"/>
            </a:schemeClr>
          </a:solidFill>
        </p:spPr>
        <p:txBody>
          <a:bodyPr/>
          <a:lstStyle/>
          <a:p>
            <a:endParaRPr lang="en-US" sz="1200">
              <a:solidFill>
                <a:schemeClr val="bg1"/>
              </a:solidFill>
            </a:endParaRPr>
          </a:p>
        </p:txBody>
      </p:sp>
      <p:sp>
        <p:nvSpPr>
          <p:cNvPr id="127" name="AutoShape 29">
            <a:extLst>
              <a:ext uri="{FF2B5EF4-FFF2-40B4-BE49-F238E27FC236}">
                <a16:creationId xmlns:a16="http://schemas.microsoft.com/office/drawing/2014/main" id="{CDC6A414-0F70-5282-9526-DE667FD16526}"/>
              </a:ext>
            </a:extLst>
          </p:cNvPr>
          <p:cNvSpPr/>
          <p:nvPr/>
        </p:nvSpPr>
        <p:spPr>
          <a:xfrm>
            <a:off x="6036308" y="3424167"/>
            <a:ext cx="5894719" cy="184907"/>
          </a:xfrm>
          <a:prstGeom prst="rect">
            <a:avLst/>
          </a:prstGeom>
          <a:solidFill>
            <a:schemeClr val="accent1">
              <a:lumMod val="20000"/>
              <a:lumOff val="80000"/>
            </a:schemeClr>
          </a:solidFill>
        </p:spPr>
        <p:txBody>
          <a:bodyPr/>
          <a:lstStyle/>
          <a:p>
            <a:endParaRPr lang="en-US" sz="1200"/>
          </a:p>
        </p:txBody>
      </p:sp>
      <p:sp>
        <p:nvSpPr>
          <p:cNvPr id="128" name="TextBox 127">
            <a:extLst>
              <a:ext uri="{FF2B5EF4-FFF2-40B4-BE49-F238E27FC236}">
                <a16:creationId xmlns:a16="http://schemas.microsoft.com/office/drawing/2014/main" id="{8E135E61-78EA-5155-1787-5B157FA0CD8E}"/>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09</a:t>
            </a:r>
          </a:p>
        </p:txBody>
      </p:sp>
      <p:sp>
        <p:nvSpPr>
          <p:cNvPr id="129" name="AutoShape 5">
            <a:extLst>
              <a:ext uri="{FF2B5EF4-FFF2-40B4-BE49-F238E27FC236}">
                <a16:creationId xmlns:a16="http://schemas.microsoft.com/office/drawing/2014/main" id="{86ACF147-BC1D-8FF5-B408-A441BE869244}"/>
              </a:ext>
            </a:extLst>
          </p:cNvPr>
          <p:cNvSpPr/>
          <p:nvPr/>
        </p:nvSpPr>
        <p:spPr>
          <a:xfrm>
            <a:off x="643708" y="6402077"/>
            <a:ext cx="11060689" cy="4125808"/>
          </a:xfrm>
          <a:prstGeom prst="rect">
            <a:avLst/>
          </a:prstGeom>
          <a:solidFill>
            <a:srgbClr val="191919">
              <a:alpha val="2745"/>
            </a:srgbClr>
          </a:solidFill>
        </p:spPr>
        <p:txBody>
          <a:bodyPr/>
          <a:lstStyle/>
          <a:p>
            <a:endParaRPr lang="en-US" sz="1200"/>
          </a:p>
        </p:txBody>
      </p:sp>
      <p:grpSp>
        <p:nvGrpSpPr>
          <p:cNvPr id="26" name="Group 25">
            <a:extLst>
              <a:ext uri="{FF2B5EF4-FFF2-40B4-BE49-F238E27FC236}">
                <a16:creationId xmlns:a16="http://schemas.microsoft.com/office/drawing/2014/main" id="{E9F67FD9-883B-76D0-D11A-073F14E70AA5}"/>
              </a:ext>
            </a:extLst>
          </p:cNvPr>
          <p:cNvGrpSpPr/>
          <p:nvPr/>
        </p:nvGrpSpPr>
        <p:grpSpPr>
          <a:xfrm>
            <a:off x="7496144" y="0"/>
            <a:ext cx="796290" cy="182880"/>
            <a:chOff x="7496144" y="0"/>
            <a:chExt cx="796290" cy="182880"/>
          </a:xfrm>
        </p:grpSpPr>
        <p:sp>
          <p:nvSpPr>
            <p:cNvPr id="78" name="object 7">
              <a:extLst>
                <a:ext uri="{FF2B5EF4-FFF2-40B4-BE49-F238E27FC236}">
                  <a16:creationId xmlns:a16="http://schemas.microsoft.com/office/drawing/2014/main" id="{447C2537-BBAB-7E07-3A8C-183BBE511BEA}"/>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9" name="object 8">
              <a:extLst>
                <a:ext uri="{FF2B5EF4-FFF2-40B4-BE49-F238E27FC236}">
                  <a16:creationId xmlns:a16="http://schemas.microsoft.com/office/drawing/2014/main" id="{5026ECF8-3E7B-4018-2E55-89D0E99AA5ED}"/>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27" name="Group 26">
            <a:extLst>
              <a:ext uri="{FF2B5EF4-FFF2-40B4-BE49-F238E27FC236}">
                <a16:creationId xmlns:a16="http://schemas.microsoft.com/office/drawing/2014/main" id="{2B075D02-17D5-74BB-FF64-91439BE7B306}"/>
              </a:ext>
            </a:extLst>
          </p:cNvPr>
          <p:cNvGrpSpPr/>
          <p:nvPr/>
        </p:nvGrpSpPr>
        <p:grpSpPr>
          <a:xfrm>
            <a:off x="8292434" y="0"/>
            <a:ext cx="796290" cy="182880"/>
            <a:chOff x="9150262" y="556"/>
            <a:chExt cx="796290" cy="175683"/>
          </a:xfrm>
          <a:solidFill>
            <a:srgbClr val="44546A"/>
          </a:solidFill>
        </p:grpSpPr>
        <p:sp>
          <p:nvSpPr>
            <p:cNvPr id="76" name="object 9">
              <a:extLst>
                <a:ext uri="{FF2B5EF4-FFF2-40B4-BE49-F238E27FC236}">
                  <a16:creationId xmlns:a16="http://schemas.microsoft.com/office/drawing/2014/main" id="{417A6EEF-36DD-CB36-EE24-E44F1C4309F2}"/>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77" name="object 10">
              <a:extLst>
                <a:ext uri="{FF2B5EF4-FFF2-40B4-BE49-F238E27FC236}">
                  <a16:creationId xmlns:a16="http://schemas.microsoft.com/office/drawing/2014/main" id="{E0D97A7A-526F-1137-779F-D71DA454F253}"/>
                </a:ext>
              </a:extLst>
            </p:cNvPr>
            <p:cNvSpPr txBox="1"/>
            <p:nvPr/>
          </p:nvSpPr>
          <p:spPr>
            <a:xfrm>
              <a:off x="9250376" y="31756"/>
              <a:ext cx="596477" cy="96913"/>
            </a:xfrm>
            <a:prstGeom prst="rect">
              <a:avLst/>
            </a:prstGeom>
            <a:grpFill/>
          </p:spPr>
          <p:txBody>
            <a:bodyPr vert="horz" wrap="square" lIns="0" tIns="8467" rIns="0" bIns="0" rtlCol="0">
              <a:spAutoFit/>
            </a:bodyPr>
            <a:lstStyle/>
            <a:p>
              <a:pPr marL="8467">
                <a:spcBef>
                  <a:spcPts val="67"/>
                </a:spcBef>
              </a:pPr>
              <a:r>
                <a:rPr lang="en-US" altLang="zh-CN" sz="600">
                  <a:solidFill>
                    <a:schemeClr val="bg1"/>
                  </a:solidFill>
                  <a:latin typeface="Georgia"/>
                  <a:cs typeface="Georgia"/>
                </a:rPr>
                <a:t>Implementation</a:t>
              </a:r>
              <a:endParaRPr sz="600">
                <a:solidFill>
                  <a:schemeClr val="bg1"/>
                </a:solidFill>
                <a:latin typeface="Georgia"/>
                <a:cs typeface="Georgia"/>
              </a:endParaRPr>
            </a:p>
          </p:txBody>
        </p:sp>
      </p:grpSp>
      <p:grpSp>
        <p:nvGrpSpPr>
          <p:cNvPr id="28" name="Group 27">
            <a:extLst>
              <a:ext uri="{FF2B5EF4-FFF2-40B4-BE49-F238E27FC236}">
                <a16:creationId xmlns:a16="http://schemas.microsoft.com/office/drawing/2014/main" id="{EF5F31C2-D05E-CB12-154C-572CB33D325E}"/>
              </a:ext>
            </a:extLst>
          </p:cNvPr>
          <p:cNvGrpSpPr/>
          <p:nvPr/>
        </p:nvGrpSpPr>
        <p:grpSpPr>
          <a:xfrm>
            <a:off x="9885014" y="0"/>
            <a:ext cx="796290" cy="182880"/>
            <a:chOff x="9953882" y="556"/>
            <a:chExt cx="796290" cy="175683"/>
          </a:xfrm>
        </p:grpSpPr>
        <p:sp>
          <p:nvSpPr>
            <p:cNvPr id="74" name="object 11">
              <a:extLst>
                <a:ext uri="{FF2B5EF4-FFF2-40B4-BE49-F238E27FC236}">
                  <a16:creationId xmlns:a16="http://schemas.microsoft.com/office/drawing/2014/main" id="{92D51CFE-31B5-CC21-C92E-980894114746}"/>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75" name="object 12">
              <a:extLst>
                <a:ext uri="{FF2B5EF4-FFF2-40B4-BE49-F238E27FC236}">
                  <a16:creationId xmlns:a16="http://schemas.microsoft.com/office/drawing/2014/main" id="{738FDEEF-FEEB-D03E-5E44-BF67474DCD9F}"/>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30" name="Group 29">
            <a:extLst>
              <a:ext uri="{FF2B5EF4-FFF2-40B4-BE49-F238E27FC236}">
                <a16:creationId xmlns:a16="http://schemas.microsoft.com/office/drawing/2014/main" id="{A4E4A17E-AA79-C298-B866-6A2351079398}"/>
              </a:ext>
            </a:extLst>
          </p:cNvPr>
          <p:cNvGrpSpPr/>
          <p:nvPr/>
        </p:nvGrpSpPr>
        <p:grpSpPr>
          <a:xfrm>
            <a:off x="10681304" y="0"/>
            <a:ext cx="796290" cy="182880"/>
            <a:chOff x="10745865" y="556"/>
            <a:chExt cx="796290" cy="175683"/>
          </a:xfrm>
        </p:grpSpPr>
        <p:sp>
          <p:nvSpPr>
            <p:cNvPr id="72" name="object 13">
              <a:extLst>
                <a:ext uri="{FF2B5EF4-FFF2-40B4-BE49-F238E27FC236}">
                  <a16:creationId xmlns:a16="http://schemas.microsoft.com/office/drawing/2014/main" id="{9F5B6246-F141-5C0A-94CD-706524207264}"/>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3" name="object 14">
              <a:extLst>
                <a:ext uri="{FF2B5EF4-FFF2-40B4-BE49-F238E27FC236}">
                  <a16:creationId xmlns:a16="http://schemas.microsoft.com/office/drawing/2014/main" id="{27332F54-669E-F2EC-3B12-72E576E0B6D8}"/>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31" name="Group 30">
            <a:extLst>
              <a:ext uri="{FF2B5EF4-FFF2-40B4-BE49-F238E27FC236}">
                <a16:creationId xmlns:a16="http://schemas.microsoft.com/office/drawing/2014/main" id="{0AC75435-8094-2912-A9EA-60E8209F5328}"/>
              </a:ext>
            </a:extLst>
          </p:cNvPr>
          <p:cNvGrpSpPr/>
          <p:nvPr/>
        </p:nvGrpSpPr>
        <p:grpSpPr>
          <a:xfrm>
            <a:off x="5903564" y="556"/>
            <a:ext cx="796290" cy="182880"/>
            <a:chOff x="6761559" y="0"/>
            <a:chExt cx="796290" cy="175683"/>
          </a:xfrm>
          <a:solidFill>
            <a:schemeClr val="bg1"/>
          </a:solidFill>
        </p:grpSpPr>
        <p:sp>
          <p:nvSpPr>
            <p:cNvPr id="70" name="object 11">
              <a:extLst>
                <a:ext uri="{FF2B5EF4-FFF2-40B4-BE49-F238E27FC236}">
                  <a16:creationId xmlns:a16="http://schemas.microsoft.com/office/drawing/2014/main" id="{6FB92DD2-40D9-C915-C7BB-049B6822D4F6}"/>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71" name="object 12">
              <a:extLst>
                <a:ext uri="{FF2B5EF4-FFF2-40B4-BE49-F238E27FC236}">
                  <a16:creationId xmlns:a16="http://schemas.microsoft.com/office/drawing/2014/main" id="{5F94AE60-0722-5535-D880-7A69E8F11D8E}"/>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32" name="Group 31">
            <a:extLst>
              <a:ext uri="{FF2B5EF4-FFF2-40B4-BE49-F238E27FC236}">
                <a16:creationId xmlns:a16="http://schemas.microsoft.com/office/drawing/2014/main" id="{5B252E49-C759-D95E-5D27-2AF29AD80884}"/>
              </a:ext>
            </a:extLst>
          </p:cNvPr>
          <p:cNvGrpSpPr/>
          <p:nvPr/>
        </p:nvGrpSpPr>
        <p:grpSpPr>
          <a:xfrm>
            <a:off x="9088724" y="0"/>
            <a:ext cx="796290" cy="182880"/>
            <a:chOff x="9953882" y="556"/>
            <a:chExt cx="796290" cy="175683"/>
          </a:xfrm>
        </p:grpSpPr>
        <p:sp>
          <p:nvSpPr>
            <p:cNvPr id="68" name="object 11">
              <a:extLst>
                <a:ext uri="{FF2B5EF4-FFF2-40B4-BE49-F238E27FC236}">
                  <a16:creationId xmlns:a16="http://schemas.microsoft.com/office/drawing/2014/main" id="{5491D098-423E-C557-029E-2BA1C29BAAFF}"/>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69" name="object 12">
              <a:extLst>
                <a:ext uri="{FF2B5EF4-FFF2-40B4-BE49-F238E27FC236}">
                  <a16:creationId xmlns:a16="http://schemas.microsoft.com/office/drawing/2014/main" id="{86575743-686A-E5D9-386F-D95063BEA178}"/>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54" name="Group 53">
            <a:extLst>
              <a:ext uri="{FF2B5EF4-FFF2-40B4-BE49-F238E27FC236}">
                <a16:creationId xmlns:a16="http://schemas.microsoft.com/office/drawing/2014/main" id="{904CAC76-5192-1DE0-BA81-0A28FE81A8FB}"/>
              </a:ext>
            </a:extLst>
          </p:cNvPr>
          <p:cNvGrpSpPr/>
          <p:nvPr/>
        </p:nvGrpSpPr>
        <p:grpSpPr>
          <a:xfrm>
            <a:off x="6699854" y="556"/>
            <a:ext cx="796290" cy="182880"/>
            <a:chOff x="10745865" y="556"/>
            <a:chExt cx="796290" cy="175683"/>
          </a:xfrm>
        </p:grpSpPr>
        <p:sp>
          <p:nvSpPr>
            <p:cNvPr id="55" name="object 13">
              <a:extLst>
                <a:ext uri="{FF2B5EF4-FFF2-40B4-BE49-F238E27FC236}">
                  <a16:creationId xmlns:a16="http://schemas.microsoft.com/office/drawing/2014/main" id="{6487B775-0D0F-D5EE-5B63-6DBFA9F0E8D9}"/>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7" name="object 14">
              <a:extLst>
                <a:ext uri="{FF2B5EF4-FFF2-40B4-BE49-F238E27FC236}">
                  <a16:creationId xmlns:a16="http://schemas.microsoft.com/office/drawing/2014/main" id="{F6EE427F-F7AF-95A4-D06D-636815F95849}"/>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
        <p:nvSpPr>
          <p:cNvPr id="2" name="Rectangle 1">
            <a:extLst>
              <a:ext uri="{FF2B5EF4-FFF2-40B4-BE49-F238E27FC236}">
                <a16:creationId xmlns:a16="http://schemas.microsoft.com/office/drawing/2014/main" id="{EF88CAAF-87E1-FC88-74B4-9A80A48EBC2E}"/>
              </a:ext>
            </a:extLst>
          </p:cNvPr>
          <p:cNvSpPr/>
          <p:nvPr/>
        </p:nvSpPr>
        <p:spPr>
          <a:xfrm rot="10800000" flipH="1">
            <a:off x="495134" y="4531823"/>
            <a:ext cx="408770" cy="1007917"/>
          </a:xfrm>
          <a:prstGeom prst="rect">
            <a:avLst/>
          </a:prstGeom>
          <a:solidFill>
            <a:srgbClr val="86EAE9"/>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a:solidFill>
                  <a:schemeClr val="tx1"/>
                </a:solidFill>
                <a:latin typeface="Malgun Gothic" panose="020B0503020000020004" pitchFamily="34" charset="-127"/>
              </a:rPr>
              <a:t>Incident Management</a:t>
            </a:r>
            <a:endParaRPr lang="en-US" sz="1100">
              <a:solidFill>
                <a:schemeClr val="tx1"/>
              </a:solidFill>
              <a:latin typeface="Malgun Gothic" panose="020B0503020000020004" pitchFamily="34" charset="-127"/>
              <a:ea typeface="Malgun Gothic" panose="020B0503020000020004" pitchFamily="34" charset="-127"/>
              <a:cs typeface="Arial" panose="020B0604020202020204" pitchFamily="34" charset="0"/>
            </a:endParaRPr>
          </a:p>
        </p:txBody>
      </p:sp>
      <p:sp>
        <p:nvSpPr>
          <p:cNvPr id="3" name="Rectangle 2">
            <a:extLst>
              <a:ext uri="{FF2B5EF4-FFF2-40B4-BE49-F238E27FC236}">
                <a16:creationId xmlns:a16="http://schemas.microsoft.com/office/drawing/2014/main" id="{8160DFCB-228F-AD0D-55D2-ED3DB3E34BE7}"/>
              </a:ext>
            </a:extLst>
          </p:cNvPr>
          <p:cNvSpPr/>
          <p:nvPr/>
        </p:nvSpPr>
        <p:spPr>
          <a:xfrm rot="10800000" flipH="1">
            <a:off x="488568" y="2911959"/>
            <a:ext cx="427787" cy="1613251"/>
          </a:xfrm>
          <a:prstGeom prst="rect">
            <a:avLst/>
          </a:prstGeom>
          <a:solidFill>
            <a:srgbClr val="DAE3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100">
                <a:solidFill>
                  <a:schemeClr val="tx1"/>
                </a:solidFill>
                <a:latin typeface="Malgun Gothic" panose="020B0503020000020004" pitchFamily="34" charset="-127"/>
                <a:ea typeface="Malgun Gothic" panose="020B0503020000020004" pitchFamily="34" charset="-127"/>
                <a:cs typeface="Arial" panose="020B0604020202020204" pitchFamily="34" charset="0"/>
              </a:rPr>
              <a:t>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8AFD72D7-C2E6-A081-715B-0BF69B284A39}"/>
              </a:ext>
            </a:extLst>
          </p:cNvPr>
          <p:cNvSpPr txBox="1"/>
          <p:nvPr/>
        </p:nvSpPr>
        <p:spPr>
          <a:xfrm>
            <a:off x="648423" y="301872"/>
            <a:ext cx="9058432" cy="553998"/>
          </a:xfrm>
          <a:prstGeom prst="rect">
            <a:avLst/>
          </a:prstGeom>
          <a:noFill/>
        </p:spPr>
        <p:txBody>
          <a:bodyPr wrap="square" lIns="91440" tIns="45720" rIns="91440" bIns="45720" rtlCol="0" anchor="t">
            <a:spAutoFit/>
          </a:bodyPr>
          <a:lstStyle/>
          <a:p>
            <a:r>
              <a:rPr lang="en-US" altLang="zh-CN" sz="3000" b="1">
                <a:solidFill>
                  <a:schemeClr val="tx2"/>
                </a:solidFill>
                <a:latin typeface="Malgun Gothic"/>
                <a:ea typeface="Malgun Gothic"/>
              </a:rPr>
              <a:t>Financials</a:t>
            </a:r>
            <a:endParaRPr lang="en-US" sz="3000" b="1">
              <a:solidFill>
                <a:schemeClr val="tx2"/>
              </a:solidFill>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95720D1-BAB6-F794-12E8-F5D798B64086}"/>
              </a:ext>
            </a:extLst>
          </p:cNvPr>
          <p:cNvSpPr txBox="1"/>
          <p:nvPr/>
        </p:nvSpPr>
        <p:spPr>
          <a:xfrm>
            <a:off x="495134" y="394184"/>
            <a:ext cx="126640" cy="507831"/>
          </a:xfrm>
          <a:prstGeom prst="rect">
            <a:avLst/>
          </a:prstGeom>
          <a:solidFill>
            <a:srgbClr val="376092"/>
          </a:solidFill>
        </p:spPr>
        <p:txBody>
          <a:bodyPr wrap="square" rtlCol="0">
            <a:spAutoFit/>
          </a:bodyPr>
          <a:lstStyle/>
          <a:p>
            <a:endParaRPr lang="en-US" sz="2700"/>
          </a:p>
        </p:txBody>
      </p:sp>
      <p:sp>
        <p:nvSpPr>
          <p:cNvPr id="35" name="TextBox 1">
            <a:extLst>
              <a:ext uri="{FF2B5EF4-FFF2-40B4-BE49-F238E27FC236}">
                <a16:creationId xmlns:a16="http://schemas.microsoft.com/office/drawing/2014/main" id="{5CB3020D-D263-4D88-AC09-F1E52932C1B0}"/>
              </a:ext>
            </a:extLst>
          </p:cNvPr>
          <p:cNvSpPr txBox="1"/>
          <p:nvPr/>
        </p:nvSpPr>
        <p:spPr>
          <a:xfrm>
            <a:off x="644278" y="800113"/>
            <a:ext cx="11142204" cy="379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67">
                <a:solidFill>
                  <a:schemeClr val="bg2">
                    <a:lumMod val="25000"/>
                  </a:schemeClr>
                </a:solidFill>
                <a:latin typeface="Malgun Gothic" charset="-127"/>
                <a:ea typeface="Malgun Gothic" charset="-127"/>
                <a:cs typeface="Malgun Gothic" charset="-127"/>
              </a:rPr>
              <a:t>Ensure Security Quickly and Cost Effectively</a:t>
            </a:r>
            <a:endParaRPr lang="en-US" sz="1867">
              <a:solidFill>
                <a:schemeClr val="bg2">
                  <a:lumMod val="25000"/>
                </a:schemeClr>
              </a:solidFill>
              <a:latin typeface="Malgun Gothic" charset="-127"/>
              <a:ea typeface="Malgun Gothic" charset="-127"/>
              <a:cs typeface="Malgun Gothic" charset="-127"/>
            </a:endParaRPr>
          </a:p>
        </p:txBody>
      </p:sp>
      <p:sp>
        <p:nvSpPr>
          <p:cNvPr id="128" name="TextBox 127">
            <a:extLst>
              <a:ext uri="{FF2B5EF4-FFF2-40B4-BE49-F238E27FC236}">
                <a16:creationId xmlns:a16="http://schemas.microsoft.com/office/drawing/2014/main" id="{8E135E61-78EA-5155-1787-5B157FA0CD8E}"/>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11</a:t>
            </a:r>
          </a:p>
        </p:txBody>
      </p:sp>
      <p:grpSp>
        <p:nvGrpSpPr>
          <p:cNvPr id="26" name="Group 25">
            <a:extLst>
              <a:ext uri="{FF2B5EF4-FFF2-40B4-BE49-F238E27FC236}">
                <a16:creationId xmlns:a16="http://schemas.microsoft.com/office/drawing/2014/main" id="{6B72A3BA-7DA2-5E36-CA39-2772EA44FF58}"/>
              </a:ext>
            </a:extLst>
          </p:cNvPr>
          <p:cNvGrpSpPr/>
          <p:nvPr/>
        </p:nvGrpSpPr>
        <p:grpSpPr>
          <a:xfrm>
            <a:off x="7496144" y="0"/>
            <a:ext cx="796290" cy="182880"/>
            <a:chOff x="7496144" y="0"/>
            <a:chExt cx="796290" cy="182880"/>
          </a:xfrm>
        </p:grpSpPr>
        <p:sp>
          <p:nvSpPr>
            <p:cNvPr id="78" name="object 7">
              <a:extLst>
                <a:ext uri="{FF2B5EF4-FFF2-40B4-BE49-F238E27FC236}">
                  <a16:creationId xmlns:a16="http://schemas.microsoft.com/office/drawing/2014/main" id="{DE470FC0-4B22-CBD4-114D-940CDDE4EC21}"/>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9" name="object 8">
              <a:extLst>
                <a:ext uri="{FF2B5EF4-FFF2-40B4-BE49-F238E27FC236}">
                  <a16:creationId xmlns:a16="http://schemas.microsoft.com/office/drawing/2014/main" id="{1BFC3183-F2CD-8AE9-4BDE-46A8C8816B91}"/>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27" name="Group 26">
            <a:extLst>
              <a:ext uri="{FF2B5EF4-FFF2-40B4-BE49-F238E27FC236}">
                <a16:creationId xmlns:a16="http://schemas.microsoft.com/office/drawing/2014/main" id="{4F442A2D-C411-4F07-69E3-B4427FD480B3}"/>
              </a:ext>
            </a:extLst>
          </p:cNvPr>
          <p:cNvGrpSpPr/>
          <p:nvPr/>
        </p:nvGrpSpPr>
        <p:grpSpPr>
          <a:xfrm>
            <a:off x="8292434" y="0"/>
            <a:ext cx="796290" cy="182880"/>
            <a:chOff x="9150262" y="556"/>
            <a:chExt cx="796290" cy="175683"/>
          </a:xfrm>
        </p:grpSpPr>
        <p:sp>
          <p:nvSpPr>
            <p:cNvPr id="76" name="object 9">
              <a:extLst>
                <a:ext uri="{FF2B5EF4-FFF2-40B4-BE49-F238E27FC236}">
                  <a16:creationId xmlns:a16="http://schemas.microsoft.com/office/drawing/2014/main" id="{FDA5E784-78DF-AD63-81B8-3FF1AAE1940B}"/>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7" name="object 10">
              <a:extLst>
                <a:ext uri="{FF2B5EF4-FFF2-40B4-BE49-F238E27FC236}">
                  <a16:creationId xmlns:a16="http://schemas.microsoft.com/office/drawing/2014/main" id="{4E5ED4C7-80F0-EB5D-6DC3-5322F7A6A452}"/>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28" name="Group 27">
            <a:extLst>
              <a:ext uri="{FF2B5EF4-FFF2-40B4-BE49-F238E27FC236}">
                <a16:creationId xmlns:a16="http://schemas.microsoft.com/office/drawing/2014/main" id="{D7479BB0-EB47-BEC8-A88D-625FD38C8403}"/>
              </a:ext>
            </a:extLst>
          </p:cNvPr>
          <p:cNvGrpSpPr/>
          <p:nvPr/>
        </p:nvGrpSpPr>
        <p:grpSpPr>
          <a:xfrm>
            <a:off x="9885014" y="0"/>
            <a:ext cx="796290" cy="182880"/>
            <a:chOff x="9953882" y="556"/>
            <a:chExt cx="796290" cy="175683"/>
          </a:xfrm>
        </p:grpSpPr>
        <p:sp>
          <p:nvSpPr>
            <p:cNvPr id="74" name="object 11">
              <a:extLst>
                <a:ext uri="{FF2B5EF4-FFF2-40B4-BE49-F238E27FC236}">
                  <a16:creationId xmlns:a16="http://schemas.microsoft.com/office/drawing/2014/main" id="{3C231B44-E88A-87BF-D761-77B233EDA8B8}"/>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75" name="object 12">
              <a:extLst>
                <a:ext uri="{FF2B5EF4-FFF2-40B4-BE49-F238E27FC236}">
                  <a16:creationId xmlns:a16="http://schemas.microsoft.com/office/drawing/2014/main" id="{D8CC4B40-0735-6339-A1E5-61CAD45B1C6E}"/>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30" name="Group 29">
            <a:extLst>
              <a:ext uri="{FF2B5EF4-FFF2-40B4-BE49-F238E27FC236}">
                <a16:creationId xmlns:a16="http://schemas.microsoft.com/office/drawing/2014/main" id="{E8E0928D-7A98-631C-43C2-4F359D1F9DD5}"/>
              </a:ext>
            </a:extLst>
          </p:cNvPr>
          <p:cNvGrpSpPr/>
          <p:nvPr/>
        </p:nvGrpSpPr>
        <p:grpSpPr>
          <a:xfrm>
            <a:off x="10681304" y="0"/>
            <a:ext cx="796290" cy="182880"/>
            <a:chOff x="10745865" y="556"/>
            <a:chExt cx="796290" cy="175683"/>
          </a:xfrm>
        </p:grpSpPr>
        <p:sp>
          <p:nvSpPr>
            <p:cNvPr id="72" name="object 13">
              <a:extLst>
                <a:ext uri="{FF2B5EF4-FFF2-40B4-BE49-F238E27FC236}">
                  <a16:creationId xmlns:a16="http://schemas.microsoft.com/office/drawing/2014/main" id="{6DFED11B-E4E9-8762-7FA1-1BDDAA2A55DD}"/>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3" name="object 14">
              <a:extLst>
                <a:ext uri="{FF2B5EF4-FFF2-40B4-BE49-F238E27FC236}">
                  <a16:creationId xmlns:a16="http://schemas.microsoft.com/office/drawing/2014/main" id="{5B953AC5-7512-106D-B7AD-A3B1854535D3}"/>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31" name="Group 30">
            <a:extLst>
              <a:ext uri="{FF2B5EF4-FFF2-40B4-BE49-F238E27FC236}">
                <a16:creationId xmlns:a16="http://schemas.microsoft.com/office/drawing/2014/main" id="{115E6238-69D1-6E7F-0991-E60AA51F41C1}"/>
              </a:ext>
            </a:extLst>
          </p:cNvPr>
          <p:cNvGrpSpPr/>
          <p:nvPr/>
        </p:nvGrpSpPr>
        <p:grpSpPr>
          <a:xfrm>
            <a:off x="5903564" y="556"/>
            <a:ext cx="796290" cy="182880"/>
            <a:chOff x="6761559" y="0"/>
            <a:chExt cx="796290" cy="175683"/>
          </a:xfrm>
        </p:grpSpPr>
        <p:sp>
          <p:nvSpPr>
            <p:cNvPr id="70" name="object 11">
              <a:extLst>
                <a:ext uri="{FF2B5EF4-FFF2-40B4-BE49-F238E27FC236}">
                  <a16:creationId xmlns:a16="http://schemas.microsoft.com/office/drawing/2014/main" id="{F4699FBE-5246-1F4C-9846-1D9165FF51F2}"/>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solidFill>
              <a:schemeClr val="bg1"/>
            </a:solidFill>
            <a:ln w="12699">
              <a:solidFill>
                <a:srgbClr val="A5A5A5"/>
              </a:solidFill>
            </a:ln>
          </p:spPr>
          <p:txBody>
            <a:bodyPr wrap="square" lIns="0" tIns="0" rIns="0" bIns="0" rtlCol="0"/>
            <a:lstStyle/>
            <a:p>
              <a:endParaRPr sz="1200"/>
            </a:p>
          </p:txBody>
        </p:sp>
        <p:sp>
          <p:nvSpPr>
            <p:cNvPr id="71" name="object 12">
              <a:extLst>
                <a:ext uri="{FF2B5EF4-FFF2-40B4-BE49-F238E27FC236}">
                  <a16:creationId xmlns:a16="http://schemas.microsoft.com/office/drawing/2014/main" id="{1C74259B-7B5B-5B24-5C8A-0D0098CCE878}"/>
                </a:ext>
              </a:extLst>
            </p:cNvPr>
            <p:cNvSpPr txBox="1"/>
            <p:nvPr/>
          </p:nvSpPr>
          <p:spPr>
            <a:xfrm>
              <a:off x="6921468" y="31200"/>
              <a:ext cx="477520" cy="96913"/>
            </a:xfrm>
            <a:prstGeom prst="rect">
              <a:avLst/>
            </a:prstGeom>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32" name="Group 31">
            <a:extLst>
              <a:ext uri="{FF2B5EF4-FFF2-40B4-BE49-F238E27FC236}">
                <a16:creationId xmlns:a16="http://schemas.microsoft.com/office/drawing/2014/main" id="{9D046E30-4279-EF79-8E32-D40E4471DD0B}"/>
              </a:ext>
            </a:extLst>
          </p:cNvPr>
          <p:cNvGrpSpPr/>
          <p:nvPr/>
        </p:nvGrpSpPr>
        <p:grpSpPr>
          <a:xfrm>
            <a:off x="9088724" y="0"/>
            <a:ext cx="796290" cy="182880"/>
            <a:chOff x="9953882" y="556"/>
            <a:chExt cx="796290" cy="175683"/>
          </a:xfrm>
          <a:solidFill>
            <a:srgbClr val="44546A"/>
          </a:solidFill>
        </p:grpSpPr>
        <p:sp>
          <p:nvSpPr>
            <p:cNvPr id="68" name="object 11">
              <a:extLst>
                <a:ext uri="{FF2B5EF4-FFF2-40B4-BE49-F238E27FC236}">
                  <a16:creationId xmlns:a16="http://schemas.microsoft.com/office/drawing/2014/main" id="{9F933112-C281-B3AC-BF7B-329A9AF25FE4}"/>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solidFill>
                  <a:schemeClr val="bg1"/>
                </a:solidFill>
              </a:endParaRPr>
            </a:p>
          </p:txBody>
        </p:sp>
        <p:sp>
          <p:nvSpPr>
            <p:cNvPr id="69" name="object 12">
              <a:extLst>
                <a:ext uri="{FF2B5EF4-FFF2-40B4-BE49-F238E27FC236}">
                  <a16:creationId xmlns:a16="http://schemas.microsoft.com/office/drawing/2014/main" id="{EF1E941B-982D-FCB2-FF55-05440FE880FC}"/>
                </a:ext>
              </a:extLst>
            </p:cNvPr>
            <p:cNvSpPr txBox="1"/>
            <p:nvPr/>
          </p:nvSpPr>
          <p:spPr>
            <a:xfrm>
              <a:off x="10113791" y="31755"/>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1"/>
                  </a:solidFill>
                  <a:latin typeface="Georgia"/>
                  <a:cs typeface="Georgia"/>
                </a:rPr>
                <a:t>Financials</a:t>
              </a:r>
              <a:endParaRPr sz="600">
                <a:solidFill>
                  <a:schemeClr val="bg1"/>
                </a:solidFill>
                <a:latin typeface="Georgia"/>
                <a:cs typeface="Georgia"/>
              </a:endParaRPr>
            </a:p>
          </p:txBody>
        </p:sp>
      </p:grpSp>
      <p:grpSp>
        <p:nvGrpSpPr>
          <p:cNvPr id="54" name="Group 53">
            <a:extLst>
              <a:ext uri="{FF2B5EF4-FFF2-40B4-BE49-F238E27FC236}">
                <a16:creationId xmlns:a16="http://schemas.microsoft.com/office/drawing/2014/main" id="{9CFF9997-2AE0-2868-C679-CEA6E2F8090E}"/>
              </a:ext>
            </a:extLst>
          </p:cNvPr>
          <p:cNvGrpSpPr/>
          <p:nvPr/>
        </p:nvGrpSpPr>
        <p:grpSpPr>
          <a:xfrm>
            <a:off x="6699854" y="556"/>
            <a:ext cx="796290" cy="182880"/>
            <a:chOff x="10745865" y="556"/>
            <a:chExt cx="796290" cy="175683"/>
          </a:xfrm>
        </p:grpSpPr>
        <p:sp>
          <p:nvSpPr>
            <p:cNvPr id="55" name="object 13">
              <a:extLst>
                <a:ext uri="{FF2B5EF4-FFF2-40B4-BE49-F238E27FC236}">
                  <a16:creationId xmlns:a16="http://schemas.microsoft.com/office/drawing/2014/main" id="{EB23003D-443A-A7FD-D3C9-463E752D2DEE}"/>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7" name="object 14">
              <a:extLst>
                <a:ext uri="{FF2B5EF4-FFF2-40B4-BE49-F238E27FC236}">
                  <a16:creationId xmlns:a16="http://schemas.microsoft.com/office/drawing/2014/main" id="{DE0A076C-FDD9-E16F-46FF-EC992C58CD3B}"/>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graphicFrame>
        <p:nvGraphicFramePr>
          <p:cNvPr id="100" name="Table 100">
            <a:extLst>
              <a:ext uri="{FF2B5EF4-FFF2-40B4-BE49-F238E27FC236}">
                <a16:creationId xmlns:a16="http://schemas.microsoft.com/office/drawing/2014/main" id="{E3DCF36C-EFB2-330B-034A-C0595D6D3DA7}"/>
              </a:ext>
            </a:extLst>
          </p:cNvPr>
          <p:cNvGraphicFramePr>
            <a:graphicFrameLocks noGrp="1"/>
          </p:cNvGraphicFramePr>
          <p:nvPr>
            <p:extLst>
              <p:ext uri="{D42A27DB-BD31-4B8C-83A1-F6EECF244321}">
                <p14:modId xmlns:p14="http://schemas.microsoft.com/office/powerpoint/2010/main" val="3624395428"/>
              </p:ext>
            </p:extLst>
          </p:nvPr>
        </p:nvGraphicFramePr>
        <p:xfrm>
          <a:off x="643708" y="2078757"/>
          <a:ext cx="8128000" cy="4495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47875884"/>
                    </a:ext>
                  </a:extLst>
                </a:gridCol>
                <a:gridCol w="2371077">
                  <a:extLst>
                    <a:ext uri="{9D8B030D-6E8A-4147-A177-3AD203B41FA5}">
                      <a16:colId xmlns:a16="http://schemas.microsoft.com/office/drawing/2014/main" val="4274688193"/>
                    </a:ext>
                  </a:extLst>
                </a:gridCol>
                <a:gridCol w="1692923">
                  <a:extLst>
                    <a:ext uri="{9D8B030D-6E8A-4147-A177-3AD203B41FA5}">
                      <a16:colId xmlns:a16="http://schemas.microsoft.com/office/drawing/2014/main" val="2449966259"/>
                    </a:ext>
                  </a:extLst>
                </a:gridCol>
                <a:gridCol w="2032000">
                  <a:extLst>
                    <a:ext uri="{9D8B030D-6E8A-4147-A177-3AD203B41FA5}">
                      <a16:colId xmlns:a16="http://schemas.microsoft.com/office/drawing/2014/main" val="3572546296"/>
                    </a:ext>
                  </a:extLst>
                </a:gridCol>
              </a:tblGrid>
              <a:tr h="370840">
                <a:tc>
                  <a:txBody>
                    <a:bodyPr/>
                    <a:lstStyle/>
                    <a:p>
                      <a:r>
                        <a:rPr lang="en-US"/>
                        <a:t>Cost</a:t>
                      </a:r>
                    </a:p>
                  </a:txBody>
                  <a:tcPr/>
                </a:tc>
                <a:tc>
                  <a:txBody>
                    <a:bodyPr/>
                    <a:lstStyle/>
                    <a:p>
                      <a:r>
                        <a:rPr lang="en-US"/>
                        <a:t>Amount</a:t>
                      </a:r>
                    </a:p>
                  </a:txBody>
                  <a:tcPr/>
                </a:tc>
                <a:tc>
                  <a:txBody>
                    <a:bodyPr/>
                    <a:lstStyle/>
                    <a:p>
                      <a:r>
                        <a:rPr lang="en-US"/>
                        <a:t>Type</a:t>
                      </a:r>
                    </a:p>
                  </a:txBody>
                  <a:tcPr/>
                </a:tc>
                <a:tc>
                  <a:txBody>
                    <a:bodyPr/>
                    <a:lstStyle/>
                    <a:p>
                      <a:r>
                        <a:rPr lang="en-US"/>
                        <a:t>Frequency</a:t>
                      </a:r>
                    </a:p>
                  </a:txBody>
                  <a:tcPr/>
                </a:tc>
                <a:extLst>
                  <a:ext uri="{0D108BD9-81ED-4DB2-BD59-A6C34878D82A}">
                    <a16:rowId xmlns:a16="http://schemas.microsoft.com/office/drawing/2014/main" val="1325614177"/>
                  </a:ext>
                </a:extLst>
              </a:tr>
              <a:tr h="370840">
                <a:tc>
                  <a:txBody>
                    <a:bodyPr/>
                    <a:lstStyle/>
                    <a:p>
                      <a:r>
                        <a:rPr lang="en-US" sz="1800" b="0" i="0" kern="1200">
                          <a:solidFill>
                            <a:schemeClr val="dk1"/>
                          </a:solidFill>
                          <a:effectLst/>
                          <a:latin typeface="+mn-lt"/>
                          <a:ea typeface="+mn-ea"/>
                          <a:cs typeface="+mn-cs"/>
                        </a:rPr>
                        <a:t>Vendor Risk Management Platform Subscription</a:t>
                      </a:r>
                      <a:endParaRPr lang="en-US"/>
                    </a:p>
                  </a:txBody>
                  <a:tcPr/>
                </a:tc>
                <a:tc>
                  <a:txBody>
                    <a:bodyPr/>
                    <a:lstStyle/>
                    <a:p>
                      <a:r>
                        <a:rPr lang="en-US"/>
                        <a:t>$2-3 per verification minimum 150 users</a:t>
                      </a:r>
                    </a:p>
                  </a:txBody>
                  <a:tcPr/>
                </a:tc>
                <a:tc>
                  <a:txBody>
                    <a:bodyPr/>
                    <a:lstStyle/>
                    <a:p>
                      <a:r>
                        <a:rPr lang="en-US"/>
                        <a:t>Recurring</a:t>
                      </a:r>
                    </a:p>
                  </a:txBody>
                  <a:tcPr/>
                </a:tc>
                <a:tc>
                  <a:txBody>
                    <a:bodyPr/>
                    <a:lstStyle/>
                    <a:p>
                      <a:r>
                        <a:rPr lang="en-US"/>
                        <a:t>Monthly</a:t>
                      </a:r>
                    </a:p>
                  </a:txBody>
                  <a:tcPr/>
                </a:tc>
                <a:extLst>
                  <a:ext uri="{0D108BD9-81ED-4DB2-BD59-A6C34878D82A}">
                    <a16:rowId xmlns:a16="http://schemas.microsoft.com/office/drawing/2014/main" val="2650464046"/>
                  </a:ext>
                </a:extLst>
              </a:tr>
              <a:tr h="370840">
                <a:tc>
                  <a:txBody>
                    <a:bodyPr/>
                    <a:lstStyle/>
                    <a:p>
                      <a:r>
                        <a:rPr lang="en-US"/>
                        <a:t>Labor</a:t>
                      </a:r>
                    </a:p>
                  </a:txBody>
                  <a:tcPr/>
                </a:tc>
                <a:tc>
                  <a:txBody>
                    <a:bodyPr/>
                    <a:lstStyle/>
                    <a:p>
                      <a:r>
                        <a:rPr lang="en-US"/>
                        <a:t>$300K-350K</a:t>
                      </a:r>
                    </a:p>
                  </a:txBody>
                  <a:tcPr/>
                </a:tc>
                <a:tc>
                  <a:txBody>
                    <a:bodyPr/>
                    <a:lstStyle/>
                    <a:p>
                      <a:r>
                        <a:rPr lang="en-US"/>
                        <a:t>Recurring</a:t>
                      </a:r>
                    </a:p>
                  </a:txBody>
                  <a:tcPr/>
                </a:tc>
                <a:tc>
                  <a:txBody>
                    <a:bodyPr/>
                    <a:lstStyle/>
                    <a:p>
                      <a:r>
                        <a:rPr lang="en-US"/>
                        <a:t>Monthly</a:t>
                      </a:r>
                    </a:p>
                  </a:txBody>
                  <a:tcPr/>
                </a:tc>
                <a:extLst>
                  <a:ext uri="{0D108BD9-81ED-4DB2-BD59-A6C34878D82A}">
                    <a16:rowId xmlns:a16="http://schemas.microsoft.com/office/drawing/2014/main" val="3872189446"/>
                  </a:ext>
                </a:extLst>
              </a:tr>
              <a:tr h="370840">
                <a:tc>
                  <a:txBody>
                    <a:bodyPr/>
                    <a:lstStyle/>
                    <a:p>
                      <a:r>
                        <a:rPr lang="en-US"/>
                        <a:t>Security Monitoring Capabilities Enhancement</a:t>
                      </a:r>
                    </a:p>
                  </a:txBody>
                  <a:tcPr/>
                </a:tc>
                <a:tc>
                  <a:txBody>
                    <a:bodyPr/>
                    <a:lstStyle/>
                    <a:p>
                      <a:r>
                        <a:rPr lang="en-US"/>
                        <a:t>$150K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Recurring</a:t>
                      </a:r>
                    </a:p>
                  </a:txBody>
                  <a:tcPr/>
                </a:tc>
                <a:tc>
                  <a:txBody>
                    <a:bodyPr/>
                    <a:lstStyle/>
                    <a:p>
                      <a:r>
                        <a:rPr lang="en-US"/>
                        <a:t>Quarterly</a:t>
                      </a:r>
                    </a:p>
                  </a:txBody>
                  <a:tcPr/>
                </a:tc>
                <a:extLst>
                  <a:ext uri="{0D108BD9-81ED-4DB2-BD59-A6C34878D82A}">
                    <a16:rowId xmlns:a16="http://schemas.microsoft.com/office/drawing/2014/main" val="1849827822"/>
                  </a:ext>
                </a:extLst>
              </a:tr>
              <a:tr h="370840">
                <a:tc>
                  <a:txBody>
                    <a:bodyPr/>
                    <a:lstStyle/>
                    <a:p>
                      <a:r>
                        <a:rPr lang="en-US" sz="1800" b="0" i="0" kern="1200">
                          <a:solidFill>
                            <a:schemeClr val="dk1"/>
                          </a:solidFill>
                          <a:effectLst/>
                          <a:latin typeface="+mn-lt"/>
                          <a:ea typeface="+mn-ea"/>
                          <a:cs typeface="+mn-cs"/>
                        </a:rPr>
                        <a:t>Data Consolidation</a:t>
                      </a:r>
                      <a:endParaRPr lang="en-US"/>
                    </a:p>
                  </a:txBody>
                  <a:tcPr/>
                </a:tc>
                <a:tc>
                  <a:txBody>
                    <a:bodyPr/>
                    <a:lstStyle/>
                    <a:p>
                      <a:r>
                        <a:rPr lang="en-US"/>
                        <a:t>$400K – $1M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Upfront</a:t>
                      </a:r>
                    </a:p>
                  </a:txBody>
                  <a:tcPr/>
                </a:tc>
                <a:tc>
                  <a:txBody>
                    <a:bodyPr/>
                    <a:lstStyle/>
                    <a:p>
                      <a:r>
                        <a:rPr lang="en-US"/>
                        <a:t>N/A</a:t>
                      </a:r>
                    </a:p>
                  </a:txBody>
                  <a:tcPr/>
                </a:tc>
                <a:extLst>
                  <a:ext uri="{0D108BD9-81ED-4DB2-BD59-A6C34878D82A}">
                    <a16:rowId xmlns:a16="http://schemas.microsoft.com/office/drawing/2014/main" val="3206218700"/>
                  </a:ext>
                </a:extLst>
              </a:tr>
              <a:tr h="370840">
                <a:tc>
                  <a:txBody>
                    <a:bodyPr/>
                    <a:lstStyle/>
                    <a:p>
                      <a:r>
                        <a:rPr lang="en-US" sz="1800" b="0" i="0" kern="1200">
                          <a:solidFill>
                            <a:schemeClr val="dk1"/>
                          </a:solidFill>
                          <a:effectLst/>
                          <a:latin typeface="+mn-lt"/>
                          <a:ea typeface="+mn-ea"/>
                          <a:cs typeface="+mn-cs"/>
                        </a:rPr>
                        <a:t>Integration and Collaboration</a:t>
                      </a:r>
                      <a:endParaRPr lang="en-US"/>
                    </a:p>
                  </a:txBody>
                  <a:tcPr/>
                </a:tc>
                <a:tc>
                  <a:txBody>
                    <a:bodyPr/>
                    <a:lstStyle/>
                    <a:p>
                      <a:r>
                        <a:rPr lang="en-US"/>
                        <a:t>$100K</a:t>
                      </a:r>
                    </a:p>
                  </a:txBody>
                  <a:tcPr/>
                </a:tc>
                <a:tc>
                  <a:txBody>
                    <a:bodyPr/>
                    <a:lstStyle/>
                    <a:p>
                      <a:r>
                        <a:rPr lang="en-US"/>
                        <a:t>Upfront</a:t>
                      </a:r>
                    </a:p>
                  </a:txBody>
                  <a:tcPr/>
                </a:tc>
                <a:tc>
                  <a:txBody>
                    <a:bodyPr/>
                    <a:lstStyle/>
                    <a:p>
                      <a:r>
                        <a:rPr lang="en-US"/>
                        <a:t>N/A</a:t>
                      </a:r>
                    </a:p>
                  </a:txBody>
                  <a:tcPr/>
                </a:tc>
                <a:extLst>
                  <a:ext uri="{0D108BD9-81ED-4DB2-BD59-A6C34878D82A}">
                    <a16:rowId xmlns:a16="http://schemas.microsoft.com/office/drawing/2014/main" val="1688250224"/>
                  </a:ext>
                </a:extLst>
              </a:tr>
              <a:tr h="370839">
                <a:tc>
                  <a:txBody>
                    <a:bodyPr/>
                    <a:lstStyle/>
                    <a:p>
                      <a:pPr lvl="0">
                        <a:buNone/>
                      </a:pPr>
                      <a:r>
                        <a:rPr lang="en-US" sz="1800" b="0" i="0" kern="1200">
                          <a:solidFill>
                            <a:schemeClr val="dk1"/>
                          </a:solidFill>
                          <a:effectLst/>
                          <a:latin typeface="+mn-lt"/>
                          <a:ea typeface="+mn-ea"/>
                          <a:cs typeface="+mn-cs"/>
                        </a:rPr>
                        <a:t>Data Recovery Service</a:t>
                      </a:r>
                    </a:p>
                  </a:txBody>
                  <a:tcPr/>
                </a:tc>
                <a:tc>
                  <a:txBody>
                    <a:bodyPr/>
                    <a:lstStyle/>
                    <a:p>
                      <a:pPr lvl="0">
                        <a:buNone/>
                      </a:pPr>
                      <a:r>
                        <a:rPr lang="en-US"/>
                        <a:t>$40K</a:t>
                      </a:r>
                    </a:p>
                  </a:txBody>
                  <a:tcPr/>
                </a:tc>
                <a:tc>
                  <a:txBody>
                    <a:bodyPr/>
                    <a:lstStyle/>
                    <a:p>
                      <a:pPr lvl="0">
                        <a:buNone/>
                      </a:pPr>
                      <a:r>
                        <a:rPr lang="en-US"/>
                        <a:t>As Needed</a:t>
                      </a:r>
                    </a:p>
                  </a:txBody>
                  <a:tcPr/>
                </a:tc>
                <a:tc>
                  <a:txBody>
                    <a:bodyPr/>
                    <a:lstStyle/>
                    <a:p>
                      <a:pPr lvl="0">
                        <a:buNone/>
                      </a:pPr>
                      <a:r>
                        <a:rPr lang="en-US"/>
                        <a:t>N/A</a:t>
                      </a:r>
                    </a:p>
                  </a:txBody>
                  <a:tcPr/>
                </a:tc>
                <a:extLst>
                  <a:ext uri="{0D108BD9-81ED-4DB2-BD59-A6C34878D82A}">
                    <a16:rowId xmlns:a16="http://schemas.microsoft.com/office/drawing/2014/main" val="3356535505"/>
                  </a:ext>
                </a:extLst>
              </a:tr>
            </a:tbl>
          </a:graphicData>
        </a:graphic>
      </p:graphicFrame>
      <p:sp>
        <p:nvSpPr>
          <p:cNvPr id="101" name="TextBox 100">
            <a:extLst>
              <a:ext uri="{FF2B5EF4-FFF2-40B4-BE49-F238E27FC236}">
                <a16:creationId xmlns:a16="http://schemas.microsoft.com/office/drawing/2014/main" id="{571951BF-8BD4-DE6E-15A9-15644DAD0815}"/>
              </a:ext>
            </a:extLst>
          </p:cNvPr>
          <p:cNvSpPr txBox="1"/>
          <p:nvPr/>
        </p:nvSpPr>
        <p:spPr>
          <a:xfrm>
            <a:off x="643708" y="1627502"/>
            <a:ext cx="8128000" cy="451255"/>
          </a:xfrm>
          <a:prstGeom prst="rect">
            <a:avLst/>
          </a:prstGeom>
          <a:solidFill>
            <a:schemeClr val="accent1">
              <a:lumMod val="75000"/>
            </a:schemeClr>
          </a:solidFill>
        </p:spPr>
        <p:txBody>
          <a:bodyPr wrap="square" rtlCol="0">
            <a:noAutofit/>
          </a:bodyPr>
          <a:lstStyle/>
          <a:p>
            <a:r>
              <a:rPr lang="en-US" sz="2133" b="1">
                <a:solidFill>
                  <a:schemeClr val="bg1"/>
                </a:solidFill>
                <a:latin typeface="Malgun Gothic" panose="020B0503020000020004" pitchFamily="34" charset="-127"/>
                <a:ea typeface="Malgun Gothic" panose="020B0503020000020004" pitchFamily="34" charset="-127"/>
              </a:rPr>
              <a:t>Cost Breakdown:</a:t>
            </a:r>
          </a:p>
        </p:txBody>
      </p:sp>
      <p:sp>
        <p:nvSpPr>
          <p:cNvPr id="3" name="TextBox 2">
            <a:extLst>
              <a:ext uri="{FF2B5EF4-FFF2-40B4-BE49-F238E27FC236}">
                <a16:creationId xmlns:a16="http://schemas.microsoft.com/office/drawing/2014/main" id="{2515A1D9-DEF9-6EBE-78CC-1479D0AEB5B7}"/>
              </a:ext>
            </a:extLst>
          </p:cNvPr>
          <p:cNvSpPr txBox="1"/>
          <p:nvPr/>
        </p:nvSpPr>
        <p:spPr>
          <a:xfrm>
            <a:off x="10084905" y="5457722"/>
            <a:ext cx="1989087" cy="1200329"/>
          </a:xfrm>
          <a:prstGeom prst="rect">
            <a:avLst/>
          </a:prstGeom>
          <a:noFill/>
        </p:spPr>
        <p:txBody>
          <a:bodyPr wrap="square">
            <a:spAutoFit/>
          </a:bodyPr>
          <a:lstStyle/>
          <a:p>
            <a:r>
              <a:rPr lang="en-US" sz="800">
                <a:hlinkClick r:id="rId2"/>
              </a:rPr>
              <a:t>https://www.capterra.com/resources/risk-management-software-pricing-report/</a:t>
            </a:r>
            <a:endParaRPr lang="en-US" sz="800"/>
          </a:p>
          <a:p>
            <a:endParaRPr lang="en-US" sz="800"/>
          </a:p>
          <a:p>
            <a:r>
              <a:rPr lang="en-US" sz="800">
                <a:hlinkClick r:id="rId3"/>
              </a:rPr>
              <a:t>https://www.scnsoft.com/analytics/data-consolidation#:~:text=Data%20Consolidation%20Project%20Costs&amp;text=Small%20companies%3A%20%2470%2D200K,Large%20companies%3A%20%24400%2D1%2C000K</a:t>
            </a:r>
            <a:r>
              <a:rPr lang="en-US" sz="800"/>
              <a:t> </a:t>
            </a:r>
          </a:p>
          <a:p>
            <a:endParaRPr lang="en-US" sz="800"/>
          </a:p>
        </p:txBody>
      </p:sp>
    </p:spTree>
    <p:extLst>
      <p:ext uri="{BB962C8B-B14F-4D97-AF65-F5344CB8AC3E}">
        <p14:creationId xmlns:p14="http://schemas.microsoft.com/office/powerpoint/2010/main" val="327140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E83A490-ACA2-4892-89FE-24768725F7D9}"/>
              </a:ext>
            </a:extLst>
          </p:cNvPr>
          <p:cNvSpPr/>
          <p:nvPr/>
        </p:nvSpPr>
        <p:spPr>
          <a:xfrm>
            <a:off x="7244624" y="1361200"/>
            <a:ext cx="4285759" cy="326125"/>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algun Gothic" panose="020B0503020000020004" pitchFamily="34" charset="-127"/>
                <a:ea typeface="Malgun Gothic" panose="020B0503020000020004" pitchFamily="34" charset="-127"/>
                <a:cs typeface="Arial" panose="020B0604020202020204" pitchFamily="34" charset="0"/>
              </a:rPr>
              <a:t>Mitigation</a:t>
            </a:r>
          </a:p>
        </p:txBody>
      </p:sp>
      <p:sp>
        <p:nvSpPr>
          <p:cNvPr id="31" name="Rectangle 30">
            <a:extLst>
              <a:ext uri="{FF2B5EF4-FFF2-40B4-BE49-F238E27FC236}">
                <a16:creationId xmlns:a16="http://schemas.microsoft.com/office/drawing/2014/main" id="{C94ABE1F-EDEF-48E3-AEBE-4909193DD4A7}"/>
              </a:ext>
            </a:extLst>
          </p:cNvPr>
          <p:cNvSpPr/>
          <p:nvPr/>
        </p:nvSpPr>
        <p:spPr>
          <a:xfrm>
            <a:off x="478514" y="1361155"/>
            <a:ext cx="5016257" cy="326189"/>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algun Gothic" panose="020B0503020000020004" pitchFamily="34" charset="-127"/>
                <a:ea typeface="Malgun Gothic" panose="020B0503020000020004" pitchFamily="34" charset="-127"/>
                <a:cs typeface="Arial" panose="020B0604020202020204" pitchFamily="34" charset="0"/>
              </a:rPr>
              <a:t>Risk</a:t>
            </a:r>
          </a:p>
        </p:txBody>
      </p:sp>
      <p:sp>
        <p:nvSpPr>
          <p:cNvPr id="32" name="Rectangle 31">
            <a:extLst>
              <a:ext uri="{FF2B5EF4-FFF2-40B4-BE49-F238E27FC236}">
                <a16:creationId xmlns:a16="http://schemas.microsoft.com/office/drawing/2014/main" id="{7C49ED4C-F749-41B9-884A-C69C7E7B12C4}"/>
              </a:ext>
            </a:extLst>
          </p:cNvPr>
          <p:cNvSpPr/>
          <p:nvPr/>
        </p:nvSpPr>
        <p:spPr>
          <a:xfrm>
            <a:off x="5651024" y="1361155"/>
            <a:ext cx="1462678" cy="326170"/>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algun Gothic" panose="020B0503020000020004" pitchFamily="34" charset="-127"/>
                <a:ea typeface="Malgun Gothic" panose="020B0503020000020004" pitchFamily="34" charset="-127"/>
                <a:cs typeface="Arial" panose="020B0604020202020204" pitchFamily="34" charset="0"/>
              </a:rPr>
              <a:t>Degree</a:t>
            </a:r>
          </a:p>
        </p:txBody>
      </p:sp>
      <p:sp>
        <p:nvSpPr>
          <p:cNvPr id="33" name="Rectangle 32">
            <a:extLst>
              <a:ext uri="{FF2B5EF4-FFF2-40B4-BE49-F238E27FC236}">
                <a16:creationId xmlns:a16="http://schemas.microsoft.com/office/drawing/2014/main" id="{31CB62EB-BAEC-4641-9364-26E7B34CAB96}"/>
              </a:ext>
            </a:extLst>
          </p:cNvPr>
          <p:cNvSpPr/>
          <p:nvPr/>
        </p:nvSpPr>
        <p:spPr>
          <a:xfrm>
            <a:off x="831034" y="1852164"/>
            <a:ext cx="4659845" cy="1349638"/>
          </a:xfrm>
          <a:prstGeom prst="rect">
            <a:avLst/>
          </a:prstGeom>
          <a:solidFill>
            <a:schemeClr val="bg1"/>
          </a:solid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Aft>
                <a:spcPts val="600"/>
              </a:spcAft>
              <a:buFont typeface="Arial" panose="020B0604020202020204" pitchFamily="34" charset="0"/>
              <a:buChar char="•"/>
            </a:pPr>
            <a:r>
              <a:rPr lang="en-US" sz="2000">
                <a:solidFill>
                  <a:srgbClr val="374151"/>
                </a:solidFill>
                <a:latin typeface="Calibri"/>
                <a:cs typeface="Calibri"/>
              </a:rPr>
              <a:t>Communication Breakdown</a:t>
            </a:r>
            <a:endParaRPr lang="en-US" sz="2000"/>
          </a:p>
          <a:p>
            <a:pPr lvl="1">
              <a:spcAft>
                <a:spcPts val="600"/>
              </a:spcAft>
            </a:pPr>
            <a:r>
              <a:rPr lang="en-US" sz="1400">
                <a:solidFill>
                  <a:srgbClr val="374151"/>
                </a:solidFill>
                <a:latin typeface="Calibri"/>
                <a:cs typeface="Calibri"/>
              </a:rPr>
              <a:t>Shifting responsibilities can cause disruption in communication channels inside the organization.</a:t>
            </a:r>
            <a:endParaRPr lang="en-US" sz="1400">
              <a:solidFill>
                <a:srgbClr val="374151"/>
              </a:solidFill>
              <a:latin typeface="Calibri" panose="020F0502020204030204" pitchFamily="34" charset="0"/>
              <a:cs typeface="Calibri"/>
            </a:endParaRPr>
          </a:p>
        </p:txBody>
      </p:sp>
      <p:sp>
        <p:nvSpPr>
          <p:cNvPr id="34" name="Rectangle 33">
            <a:extLst>
              <a:ext uri="{FF2B5EF4-FFF2-40B4-BE49-F238E27FC236}">
                <a16:creationId xmlns:a16="http://schemas.microsoft.com/office/drawing/2014/main" id="{EFA8C6C9-7FD8-46FB-B0A2-80F18AA35EF9}"/>
              </a:ext>
            </a:extLst>
          </p:cNvPr>
          <p:cNvSpPr/>
          <p:nvPr/>
        </p:nvSpPr>
        <p:spPr>
          <a:xfrm>
            <a:off x="7232726" y="1856986"/>
            <a:ext cx="4297659" cy="1345122"/>
          </a:xfrm>
          <a:prstGeom prst="rect">
            <a:avLst/>
          </a:prstGeom>
          <a:solidFill>
            <a:schemeClr val="bg1"/>
          </a:solid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90500" indent="-190500">
              <a:buFont typeface="Arial" panose="020B0604020202020204" pitchFamily="34" charset="0"/>
              <a:buChar char="•"/>
            </a:pPr>
            <a:r>
              <a:rPr lang="en-US" sz="1600">
                <a:solidFill>
                  <a:srgbClr val="374151"/>
                </a:solidFill>
                <a:latin typeface="Calibri"/>
                <a:cs typeface="Calibri"/>
              </a:rPr>
              <a:t>Be transparent in all communications with employees and higher up business personnel</a:t>
            </a:r>
          </a:p>
          <a:p>
            <a:pPr marL="190500" indent="-190500">
              <a:buFont typeface="Arial" panose="020B0604020202020204" pitchFamily="34" charset="0"/>
              <a:buChar char="•"/>
            </a:pPr>
            <a:r>
              <a:rPr lang="en-US" sz="1600">
                <a:solidFill>
                  <a:srgbClr val="374151"/>
                </a:solidFill>
                <a:latin typeface="Calibri"/>
                <a:cs typeface="Calibri"/>
              </a:rPr>
              <a:t>Communicate the hierarchy of responsibility for all aspects of the operational model to all employees of SSR</a:t>
            </a:r>
          </a:p>
        </p:txBody>
      </p:sp>
      <p:sp>
        <p:nvSpPr>
          <p:cNvPr id="35" name="Rectangle 34">
            <a:extLst>
              <a:ext uri="{FF2B5EF4-FFF2-40B4-BE49-F238E27FC236}">
                <a16:creationId xmlns:a16="http://schemas.microsoft.com/office/drawing/2014/main" id="{B8C1BAE5-D16A-4B8B-86D0-5559523157F9}"/>
              </a:ext>
            </a:extLst>
          </p:cNvPr>
          <p:cNvSpPr/>
          <p:nvPr/>
        </p:nvSpPr>
        <p:spPr>
          <a:xfrm>
            <a:off x="843676" y="5139904"/>
            <a:ext cx="4659845" cy="1312547"/>
          </a:xfrm>
          <a:prstGeom prst="rect">
            <a:avLst/>
          </a:prstGeom>
          <a:solidFill>
            <a:schemeClr val="bg1"/>
          </a:solid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Aft>
                <a:spcPts val="600"/>
              </a:spcAft>
              <a:buFont typeface="Arial" panose="020B0604020202020204" pitchFamily="34" charset="0"/>
              <a:buChar char="•"/>
            </a:pPr>
            <a:r>
              <a:rPr lang="en-US" sz="1850">
                <a:solidFill>
                  <a:srgbClr val="374151"/>
                </a:solidFill>
                <a:latin typeface="Calibri"/>
                <a:cs typeface="Calibri"/>
              </a:rPr>
              <a:t>Loss of Essential Data During Recovery</a:t>
            </a:r>
            <a:endParaRPr lang="en-US" sz="1850">
              <a:solidFill>
                <a:srgbClr val="374151"/>
              </a:solidFill>
              <a:latin typeface="Calibri" panose="020F0502020204030204" pitchFamily="34" charset="0"/>
              <a:cs typeface="Calibri"/>
            </a:endParaRPr>
          </a:p>
          <a:p>
            <a:pPr>
              <a:spcAft>
                <a:spcPts val="600"/>
              </a:spcAft>
            </a:pPr>
            <a:endParaRPr lang="en-US" sz="1200">
              <a:solidFill>
                <a:srgbClr val="374151"/>
              </a:solidFill>
              <a:cs typeface="Calibri"/>
            </a:endParaRPr>
          </a:p>
          <a:p>
            <a:pPr marL="285750" indent="-285750">
              <a:spcAft>
                <a:spcPts val="600"/>
              </a:spcAft>
              <a:buFont typeface="Arial" panose="020B0604020202020204" pitchFamily="34" charset="0"/>
              <a:buChar char="•"/>
            </a:pPr>
            <a:endParaRPr lang="en-US" altLang="zh-CN" sz="1867">
              <a:solidFill>
                <a:srgbClr val="37415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D5A6F6B5-0882-4E3B-8187-C79F41A99683}"/>
              </a:ext>
            </a:extLst>
          </p:cNvPr>
          <p:cNvSpPr/>
          <p:nvPr/>
        </p:nvSpPr>
        <p:spPr>
          <a:xfrm>
            <a:off x="7241363" y="5132393"/>
            <a:ext cx="4285761" cy="1312546"/>
          </a:xfrm>
          <a:prstGeom prst="rect">
            <a:avLst/>
          </a:prstGeom>
          <a:solidFill>
            <a:schemeClr val="bg1"/>
          </a:solid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600">
                <a:solidFill>
                  <a:srgbClr val="374151"/>
                </a:solidFill>
                <a:cs typeface="Calibri"/>
              </a:rPr>
              <a:t>Align with data protection regulations (ISO27001/ISO27002, NIST CSF, COBIT, etc.)</a:t>
            </a:r>
            <a:endParaRPr lang="en-US">
              <a:solidFill>
                <a:srgbClr val="FFFFFF"/>
              </a:solidFill>
              <a:cs typeface="Calibri"/>
            </a:endParaRPr>
          </a:p>
          <a:p>
            <a:pPr marL="285750" indent="-285750">
              <a:buFont typeface="Arial"/>
              <a:buChar char="•"/>
            </a:pPr>
            <a:r>
              <a:rPr lang="en-US" sz="1600">
                <a:solidFill>
                  <a:srgbClr val="374151"/>
                </a:solidFill>
                <a:cs typeface="Calibri"/>
              </a:rPr>
              <a:t>Partner with third-party data recovery vendor to minimize risk of data loss</a:t>
            </a:r>
            <a:endParaRPr lang="en-US">
              <a:solidFill>
                <a:srgbClr val="FFFFFF"/>
              </a:solidFill>
              <a:cs typeface="Calibri"/>
            </a:endParaRPr>
          </a:p>
        </p:txBody>
      </p:sp>
      <p:sp>
        <p:nvSpPr>
          <p:cNvPr id="38" name="Rectangle 37">
            <a:extLst>
              <a:ext uri="{FF2B5EF4-FFF2-40B4-BE49-F238E27FC236}">
                <a16:creationId xmlns:a16="http://schemas.microsoft.com/office/drawing/2014/main" id="{8DF2AB60-5325-4E14-B75C-486EF72DF3CB}"/>
              </a:ext>
            </a:extLst>
          </p:cNvPr>
          <p:cNvSpPr/>
          <p:nvPr/>
        </p:nvSpPr>
        <p:spPr>
          <a:xfrm>
            <a:off x="5641118" y="1847314"/>
            <a:ext cx="1460689" cy="1357666"/>
          </a:xfrm>
          <a:prstGeom prst="rect">
            <a:avLst/>
          </a:prstGeom>
          <a:solidFill>
            <a:schemeClr val="bg1"/>
          </a:solid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50000"/>
                </a:schemeClr>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CC7F09B-19AB-4A48-83F5-88E11B2D43F6}"/>
              </a:ext>
            </a:extLst>
          </p:cNvPr>
          <p:cNvSpPr/>
          <p:nvPr/>
        </p:nvSpPr>
        <p:spPr>
          <a:xfrm>
            <a:off x="5649755" y="5139803"/>
            <a:ext cx="1460689" cy="1312547"/>
          </a:xfrm>
          <a:prstGeom prst="rect">
            <a:avLst/>
          </a:prstGeom>
          <a:solidFill>
            <a:schemeClr val="bg1"/>
          </a:solid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50000"/>
                </a:schemeClr>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19DC4E16-D73A-4511-9CF6-4DB9177A34C9}"/>
              </a:ext>
            </a:extLst>
          </p:cNvPr>
          <p:cNvSpPr/>
          <p:nvPr/>
        </p:nvSpPr>
        <p:spPr>
          <a:xfrm rot="16200000">
            <a:off x="-57961" y="2385117"/>
            <a:ext cx="1347732" cy="285896"/>
          </a:xfrm>
          <a:prstGeom prst="rect">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Malgun Gothic" panose="020B0503020000020004" pitchFamily="34" charset="-127"/>
                <a:ea typeface="Malgun Gothic" panose="020B0503020000020004" pitchFamily="34" charset="-127"/>
                <a:cs typeface="Arial" panose="020B0604020202020204" pitchFamily="34" charset="0"/>
              </a:rPr>
              <a:t>Governance</a:t>
            </a:r>
          </a:p>
        </p:txBody>
      </p:sp>
      <p:graphicFrame>
        <p:nvGraphicFramePr>
          <p:cNvPr id="51" name="Table 50">
            <a:extLst>
              <a:ext uri="{FF2B5EF4-FFF2-40B4-BE49-F238E27FC236}">
                <a16:creationId xmlns:a16="http://schemas.microsoft.com/office/drawing/2014/main" id="{FAC94D31-3FBB-49F1-8661-3D186250C071}"/>
              </a:ext>
            </a:extLst>
          </p:cNvPr>
          <p:cNvGraphicFramePr>
            <a:graphicFrameLocks noGrp="1"/>
          </p:cNvGraphicFramePr>
          <p:nvPr>
            <p:extLst>
              <p:ext uri="{D42A27DB-BD31-4B8C-83A1-F6EECF244321}">
                <p14:modId xmlns:p14="http://schemas.microsoft.com/office/powerpoint/2010/main" val="2898344392"/>
              </p:ext>
            </p:extLst>
          </p:nvPr>
        </p:nvGraphicFramePr>
        <p:xfrm>
          <a:off x="6048195" y="2285366"/>
          <a:ext cx="790674" cy="865973"/>
        </p:xfrm>
        <a:graphic>
          <a:graphicData uri="http://schemas.openxmlformats.org/drawingml/2006/table">
            <a:tbl>
              <a:tblPr bandRow="1">
                <a:tableStyleId>{5C22544A-7EE6-4342-B048-85BDC9FD1C3A}</a:tableStyleId>
              </a:tblPr>
              <a:tblGrid>
                <a:gridCol w="263558">
                  <a:extLst>
                    <a:ext uri="{9D8B030D-6E8A-4147-A177-3AD203B41FA5}">
                      <a16:colId xmlns:a16="http://schemas.microsoft.com/office/drawing/2014/main" val="20000"/>
                    </a:ext>
                  </a:extLst>
                </a:gridCol>
                <a:gridCol w="263558">
                  <a:extLst>
                    <a:ext uri="{9D8B030D-6E8A-4147-A177-3AD203B41FA5}">
                      <a16:colId xmlns:a16="http://schemas.microsoft.com/office/drawing/2014/main" val="20001"/>
                    </a:ext>
                  </a:extLst>
                </a:gridCol>
                <a:gridCol w="263558">
                  <a:extLst>
                    <a:ext uri="{9D8B030D-6E8A-4147-A177-3AD203B41FA5}">
                      <a16:colId xmlns:a16="http://schemas.microsoft.com/office/drawing/2014/main" val="20002"/>
                    </a:ext>
                  </a:extLst>
                </a:gridCol>
              </a:tblGrid>
              <a:tr h="2840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FF00"/>
                    </a:solidFill>
                  </a:tcPr>
                </a:tc>
                <a:tc>
                  <a:txBody>
                    <a:bodyPr/>
                    <a:lstStyle/>
                    <a:p>
                      <a:endParaRPr lang="en-US" sz="1200"/>
                    </a:p>
                  </a:txBody>
                  <a:tcPr marL="59192" marR="59192" marT="29596" marB="29596">
                    <a:solidFill>
                      <a:srgbClr val="FF0000"/>
                    </a:solidFill>
                  </a:tcPr>
                </a:tc>
                <a:tc>
                  <a:txBody>
                    <a:bodyPr/>
                    <a:lstStyle/>
                    <a:p>
                      <a:endParaRPr lang="en-US" sz="1200"/>
                    </a:p>
                  </a:txBody>
                  <a:tcPr marL="59192" marR="59192" marT="29596" marB="29596">
                    <a:solidFill>
                      <a:srgbClr val="C00000"/>
                    </a:solidFill>
                  </a:tcPr>
                </a:tc>
                <a:extLst>
                  <a:ext uri="{0D108BD9-81ED-4DB2-BD59-A6C34878D82A}">
                    <a16:rowId xmlns:a16="http://schemas.microsoft.com/office/drawing/2014/main" val="10000"/>
                  </a:ext>
                </a:extLst>
              </a:tr>
              <a:tr h="297789">
                <a:tc>
                  <a:txBody>
                    <a:bodyPr/>
                    <a:lstStyle/>
                    <a:p>
                      <a:endParaRPr lang="en-US" sz="1200"/>
                    </a:p>
                  </a:txBody>
                  <a:tcPr marL="59192" marR="59192" marT="29596" marB="29596">
                    <a:solidFill>
                      <a:srgbClr val="92D050"/>
                    </a:solidFill>
                  </a:tcPr>
                </a:tc>
                <a:tc>
                  <a:txBody>
                    <a:bodyPr/>
                    <a:lstStyle/>
                    <a:p>
                      <a:pPr algn="ctr"/>
                      <a:r>
                        <a:rPr lang="en-US" sz="1200" b="1">
                          <a:latin typeface="Times New Roman"/>
                          <a:ea typeface="Times New Roman" charset="0"/>
                          <a:cs typeface="Times New Roman"/>
                        </a:rPr>
                        <a:t>X</a:t>
                      </a:r>
                      <a:endParaRPr lang="en-US" sz="1200" b="1">
                        <a:latin typeface="Times New Roman"/>
                        <a:ea typeface="Times New Roman" charset="0"/>
                        <a:cs typeface="Times New Roman" charset="0"/>
                      </a:endParaRPr>
                    </a:p>
                  </a:txBody>
                  <a:tcPr marL="59192" marR="59192" marT="29596" marB="29596">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a:ea typeface="Times New Roman" charset="0"/>
                        <a:cs typeface="Times New Roman"/>
                      </a:endParaRPr>
                    </a:p>
                  </a:txBody>
                  <a:tcPr marL="59192" marR="59192" marT="29596" marB="29596">
                    <a:solidFill>
                      <a:srgbClr val="FF0000"/>
                    </a:solidFill>
                  </a:tcPr>
                </a:tc>
                <a:extLst>
                  <a:ext uri="{0D108BD9-81ED-4DB2-BD59-A6C34878D82A}">
                    <a16:rowId xmlns:a16="http://schemas.microsoft.com/office/drawing/2014/main" val="10001"/>
                  </a:ext>
                </a:extLst>
              </a:tr>
              <a:tr h="284092">
                <a:tc>
                  <a:txBody>
                    <a:bodyPr/>
                    <a:lstStyle/>
                    <a:p>
                      <a:endParaRPr lang="en-US" sz="1200"/>
                    </a:p>
                  </a:txBody>
                  <a:tcPr marL="59192" marR="59192" marT="29596" marB="29596">
                    <a:solidFill>
                      <a:srgbClr val="00B050"/>
                    </a:solidFill>
                  </a:tcPr>
                </a:tc>
                <a:tc>
                  <a:txBody>
                    <a:bodyPr/>
                    <a:lstStyle/>
                    <a:p>
                      <a:endParaRPr lang="en-US" sz="1200">
                        <a:solidFill>
                          <a:schemeClr val="tx1">
                            <a:lumMod val="65000"/>
                            <a:lumOff val="35000"/>
                          </a:schemeClr>
                        </a:solidFill>
                        <a:latin typeface="Times New Roman" panose="02020603050405020304" pitchFamily="18" charset="0"/>
                        <a:cs typeface="Times New Roman" panose="02020603050405020304" pitchFamily="18" charset="0"/>
                      </a:endParaRPr>
                    </a:p>
                  </a:txBody>
                  <a:tcPr marL="59192" marR="59192" marT="29596" marB="29596">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FF00"/>
                    </a:solidFill>
                  </a:tcPr>
                </a:tc>
                <a:extLst>
                  <a:ext uri="{0D108BD9-81ED-4DB2-BD59-A6C34878D82A}">
                    <a16:rowId xmlns:a16="http://schemas.microsoft.com/office/drawing/2014/main" val="10002"/>
                  </a:ext>
                </a:extLst>
              </a:tr>
            </a:tbl>
          </a:graphicData>
        </a:graphic>
      </p:graphicFrame>
      <p:sp>
        <p:nvSpPr>
          <p:cNvPr id="52" name="TextBox 51">
            <a:extLst>
              <a:ext uri="{FF2B5EF4-FFF2-40B4-BE49-F238E27FC236}">
                <a16:creationId xmlns:a16="http://schemas.microsoft.com/office/drawing/2014/main" id="{8F1003D5-FD49-4FAF-84A3-E2C7B2D8843D}"/>
              </a:ext>
            </a:extLst>
          </p:cNvPr>
          <p:cNvSpPr txBox="1"/>
          <p:nvPr/>
        </p:nvSpPr>
        <p:spPr>
          <a:xfrm>
            <a:off x="5947963" y="1933168"/>
            <a:ext cx="1185464"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Probability</a:t>
            </a:r>
          </a:p>
        </p:txBody>
      </p:sp>
      <p:sp>
        <p:nvSpPr>
          <p:cNvPr id="53" name="TextBox 52">
            <a:extLst>
              <a:ext uri="{FF2B5EF4-FFF2-40B4-BE49-F238E27FC236}">
                <a16:creationId xmlns:a16="http://schemas.microsoft.com/office/drawing/2014/main" id="{8891C753-8741-4E6A-81EF-97317793223C}"/>
              </a:ext>
            </a:extLst>
          </p:cNvPr>
          <p:cNvSpPr txBox="1"/>
          <p:nvPr/>
        </p:nvSpPr>
        <p:spPr>
          <a:xfrm rot="16200000">
            <a:off x="5328585" y="2358639"/>
            <a:ext cx="932846" cy="307777"/>
          </a:xfrm>
          <a:prstGeom prst="rect">
            <a:avLst/>
          </a:prstGeom>
          <a:noFill/>
          <a:ln>
            <a:noFill/>
          </a:ln>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Severity</a:t>
            </a:r>
          </a:p>
        </p:txBody>
      </p:sp>
      <p:graphicFrame>
        <p:nvGraphicFramePr>
          <p:cNvPr id="54" name="Table 53">
            <a:extLst>
              <a:ext uri="{FF2B5EF4-FFF2-40B4-BE49-F238E27FC236}">
                <a16:creationId xmlns:a16="http://schemas.microsoft.com/office/drawing/2014/main" id="{9E617A1E-0B96-42F8-8D02-F9916B86D96D}"/>
              </a:ext>
            </a:extLst>
          </p:cNvPr>
          <p:cNvGraphicFramePr>
            <a:graphicFrameLocks noGrp="1"/>
          </p:cNvGraphicFramePr>
          <p:nvPr>
            <p:extLst>
              <p:ext uri="{D42A27DB-BD31-4B8C-83A1-F6EECF244321}">
                <p14:modId xmlns:p14="http://schemas.microsoft.com/office/powerpoint/2010/main" val="2427434139"/>
              </p:ext>
            </p:extLst>
          </p:nvPr>
        </p:nvGraphicFramePr>
        <p:xfrm>
          <a:off x="6048195" y="5518433"/>
          <a:ext cx="780473" cy="726216"/>
        </p:xfrm>
        <a:graphic>
          <a:graphicData uri="http://schemas.openxmlformats.org/drawingml/2006/table">
            <a:tbl>
              <a:tblPr bandRow="1">
                <a:tableStyleId>{5C22544A-7EE6-4342-B048-85BDC9FD1C3A}</a:tableStyleId>
              </a:tblPr>
              <a:tblGrid>
                <a:gridCol w="244569">
                  <a:extLst>
                    <a:ext uri="{9D8B030D-6E8A-4147-A177-3AD203B41FA5}">
                      <a16:colId xmlns:a16="http://schemas.microsoft.com/office/drawing/2014/main" val="20000"/>
                    </a:ext>
                  </a:extLst>
                </a:gridCol>
                <a:gridCol w="279609">
                  <a:extLst>
                    <a:ext uri="{9D8B030D-6E8A-4147-A177-3AD203B41FA5}">
                      <a16:colId xmlns:a16="http://schemas.microsoft.com/office/drawing/2014/main" val="20001"/>
                    </a:ext>
                  </a:extLst>
                </a:gridCol>
                <a:gridCol w="256295">
                  <a:extLst>
                    <a:ext uri="{9D8B030D-6E8A-4147-A177-3AD203B41FA5}">
                      <a16:colId xmlns:a16="http://schemas.microsoft.com/office/drawing/2014/main" val="20002"/>
                    </a:ext>
                  </a:extLst>
                </a:gridCol>
              </a:tblGrid>
              <a:tr h="242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imes New Roman" charset="0"/>
                          <a:ea typeface="Times New Roman" charset="0"/>
                          <a:cs typeface="Times New Roman" charset="0"/>
                        </a:rPr>
                        <a:t>X</a:t>
                      </a:r>
                    </a:p>
                  </a:txBody>
                  <a:tcPr marL="59192" marR="59192" marT="29596" marB="29596">
                    <a:solidFill>
                      <a:srgbClr val="FF0000"/>
                    </a:solidFill>
                  </a:tcPr>
                </a:tc>
                <a:tc>
                  <a:txBody>
                    <a:bodyPr/>
                    <a:lstStyle/>
                    <a:p>
                      <a:endParaRPr lang="en-US" sz="1200"/>
                    </a:p>
                  </a:txBody>
                  <a:tcPr marL="59192" marR="59192" marT="29596" marB="29596">
                    <a:solidFill>
                      <a:srgbClr val="C00000"/>
                    </a:solidFill>
                  </a:tcPr>
                </a:tc>
                <a:extLst>
                  <a:ext uri="{0D108BD9-81ED-4DB2-BD59-A6C34878D82A}">
                    <a16:rowId xmlns:a16="http://schemas.microsoft.com/office/drawing/2014/main" val="10000"/>
                  </a:ext>
                </a:extLst>
              </a:tr>
              <a:tr h="242072">
                <a:tc>
                  <a:txBody>
                    <a:bodyPr/>
                    <a:lstStyle/>
                    <a:p>
                      <a:endParaRPr lang="en-US" sz="1200"/>
                    </a:p>
                  </a:txBody>
                  <a:tcPr marL="59192" marR="59192" marT="29596" marB="29596">
                    <a:solidFill>
                      <a:srgbClr val="92D050"/>
                    </a:solidFill>
                  </a:tcPr>
                </a:tc>
                <a:tc>
                  <a:txBody>
                    <a:bodyPr/>
                    <a:lstStyle/>
                    <a:p>
                      <a:pPr algn="ctr"/>
                      <a:endParaRPr lang="en-US" sz="1200" b="1">
                        <a:latin typeface="Times New Roman" charset="0"/>
                        <a:ea typeface="Times New Roman" charset="0"/>
                        <a:cs typeface="Times New Roman" charset="0"/>
                      </a:endParaRPr>
                    </a:p>
                  </a:txBody>
                  <a:tcPr marL="59192" marR="59192" marT="29596" marB="29596">
                    <a:solidFill>
                      <a:srgbClr val="FFFF00"/>
                    </a:solidFill>
                  </a:tcPr>
                </a:tc>
                <a:tc>
                  <a:txBody>
                    <a:bodyPr/>
                    <a:lstStyle/>
                    <a:p>
                      <a:endParaRPr lang="en-US" sz="1200"/>
                    </a:p>
                  </a:txBody>
                  <a:tcPr marL="59192" marR="59192" marT="29596" marB="29596">
                    <a:solidFill>
                      <a:srgbClr val="FF0000"/>
                    </a:solidFill>
                  </a:tcPr>
                </a:tc>
                <a:extLst>
                  <a:ext uri="{0D108BD9-81ED-4DB2-BD59-A6C34878D82A}">
                    <a16:rowId xmlns:a16="http://schemas.microsoft.com/office/drawing/2014/main" val="10001"/>
                  </a:ext>
                </a:extLst>
              </a:tr>
              <a:tr h="242072">
                <a:tc>
                  <a:txBody>
                    <a:bodyPr/>
                    <a:lstStyle/>
                    <a:p>
                      <a:endParaRPr lang="en-US" sz="1200"/>
                    </a:p>
                  </a:txBody>
                  <a:tcPr marL="59192" marR="59192" marT="29596" marB="29596">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92D050"/>
                    </a:solidFill>
                  </a:tcPr>
                </a:tc>
                <a:tc>
                  <a:txBody>
                    <a:bodyPr/>
                    <a:lstStyle/>
                    <a:p>
                      <a:endParaRPr lang="en-US" sz="1200" b="1">
                        <a:latin typeface="Times New Roman" panose="02020603050405020304" pitchFamily="18" charset="0"/>
                        <a:cs typeface="Times New Roman" panose="02020603050405020304" pitchFamily="18" charset="0"/>
                      </a:endParaRPr>
                    </a:p>
                  </a:txBody>
                  <a:tcPr marL="59192" marR="59192" marT="29596" marB="29596">
                    <a:solidFill>
                      <a:srgbClr val="FFFF00"/>
                    </a:solidFill>
                  </a:tcPr>
                </a:tc>
                <a:extLst>
                  <a:ext uri="{0D108BD9-81ED-4DB2-BD59-A6C34878D82A}">
                    <a16:rowId xmlns:a16="http://schemas.microsoft.com/office/drawing/2014/main" val="10002"/>
                  </a:ext>
                </a:extLst>
              </a:tr>
            </a:tbl>
          </a:graphicData>
        </a:graphic>
      </p:graphicFrame>
      <p:sp>
        <p:nvSpPr>
          <p:cNvPr id="55" name="TextBox 54">
            <a:extLst>
              <a:ext uri="{FF2B5EF4-FFF2-40B4-BE49-F238E27FC236}">
                <a16:creationId xmlns:a16="http://schemas.microsoft.com/office/drawing/2014/main" id="{8AD0059B-CF69-4486-B328-D901899965B6}"/>
              </a:ext>
            </a:extLst>
          </p:cNvPr>
          <p:cNvSpPr txBox="1"/>
          <p:nvPr/>
        </p:nvSpPr>
        <p:spPr>
          <a:xfrm>
            <a:off x="5950608" y="5185505"/>
            <a:ext cx="1058165"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Probability</a:t>
            </a:r>
          </a:p>
        </p:txBody>
      </p:sp>
      <p:sp>
        <p:nvSpPr>
          <p:cNvPr id="56" name="TextBox 55">
            <a:extLst>
              <a:ext uri="{FF2B5EF4-FFF2-40B4-BE49-F238E27FC236}">
                <a16:creationId xmlns:a16="http://schemas.microsoft.com/office/drawing/2014/main" id="{7047FA0E-E6C7-4CDC-A922-A15E3A34899C}"/>
              </a:ext>
            </a:extLst>
          </p:cNvPr>
          <p:cNvSpPr txBox="1"/>
          <p:nvPr/>
        </p:nvSpPr>
        <p:spPr>
          <a:xfrm rot="16200000">
            <a:off x="5174253" y="5381821"/>
            <a:ext cx="1390125"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Severity</a:t>
            </a:r>
          </a:p>
        </p:txBody>
      </p:sp>
      <p:sp>
        <p:nvSpPr>
          <p:cNvPr id="63" name="Rectangle 62">
            <a:extLst>
              <a:ext uri="{FF2B5EF4-FFF2-40B4-BE49-F238E27FC236}">
                <a16:creationId xmlns:a16="http://schemas.microsoft.com/office/drawing/2014/main" id="{1BE56518-F3D6-401A-8D77-FF3AA804BFB6}"/>
              </a:ext>
            </a:extLst>
          </p:cNvPr>
          <p:cNvSpPr/>
          <p:nvPr/>
        </p:nvSpPr>
        <p:spPr>
          <a:xfrm rot="16200000">
            <a:off x="-29422" y="5656598"/>
            <a:ext cx="1312546" cy="279171"/>
          </a:xfrm>
          <a:prstGeom prst="rect">
            <a:avLst/>
          </a:prstGeom>
          <a:solidFill>
            <a:srgbClr val="00B050"/>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Malgun Gothic" panose="020B0503020000020004" pitchFamily="34" charset="-127"/>
                <a:ea typeface="Malgun Gothic" panose="020B0503020000020004" pitchFamily="34" charset="-127"/>
                <a:cs typeface="Arial" panose="020B0604020202020204" pitchFamily="34" charset="0"/>
              </a:rPr>
              <a:t>Incident Management</a:t>
            </a:r>
          </a:p>
        </p:txBody>
      </p:sp>
      <p:sp>
        <p:nvSpPr>
          <p:cNvPr id="2" name="TextBox 1">
            <a:extLst>
              <a:ext uri="{FF2B5EF4-FFF2-40B4-BE49-F238E27FC236}">
                <a16:creationId xmlns:a16="http://schemas.microsoft.com/office/drawing/2014/main" id="{086CAF99-4B87-7F77-8F34-914FA4AC4936}"/>
              </a:ext>
            </a:extLst>
          </p:cNvPr>
          <p:cNvSpPr txBox="1"/>
          <p:nvPr/>
        </p:nvSpPr>
        <p:spPr>
          <a:xfrm>
            <a:off x="644278" y="306450"/>
            <a:ext cx="9058432" cy="553998"/>
          </a:xfrm>
          <a:prstGeom prst="rect">
            <a:avLst/>
          </a:prstGeom>
          <a:noFill/>
        </p:spPr>
        <p:txBody>
          <a:bodyPr wrap="square" lIns="91440" tIns="45720" rIns="91440" bIns="45720" rtlCol="0" anchor="t">
            <a:spAutoFit/>
          </a:bodyPr>
          <a:lstStyle/>
          <a:p>
            <a:r>
              <a:rPr lang="en-US" altLang="zh-CN" sz="3000" b="1">
                <a:solidFill>
                  <a:schemeClr val="tx2"/>
                </a:solidFill>
                <a:latin typeface="Malgun Gothic"/>
                <a:ea typeface="Malgun Gothic"/>
              </a:rPr>
              <a:t>Risks &amp; Mitigations</a:t>
            </a:r>
            <a:endParaRPr lang="en-US" sz="3000" b="1">
              <a:solidFill>
                <a:schemeClr val="tx2"/>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9F2033A9-B468-ADC1-FFBB-E0F1A4681A6F}"/>
              </a:ext>
            </a:extLst>
          </p:cNvPr>
          <p:cNvSpPr txBox="1"/>
          <p:nvPr/>
        </p:nvSpPr>
        <p:spPr>
          <a:xfrm>
            <a:off x="490989" y="384586"/>
            <a:ext cx="126640" cy="507831"/>
          </a:xfrm>
          <a:prstGeom prst="rect">
            <a:avLst/>
          </a:prstGeom>
          <a:solidFill>
            <a:srgbClr val="376092"/>
          </a:solidFill>
        </p:spPr>
        <p:txBody>
          <a:bodyPr wrap="square" rtlCol="0">
            <a:spAutoFit/>
          </a:bodyPr>
          <a:lstStyle/>
          <a:p>
            <a:endParaRPr lang="en-US" sz="2700"/>
          </a:p>
        </p:txBody>
      </p:sp>
      <p:sp>
        <p:nvSpPr>
          <p:cNvPr id="8" name="TextBox 1">
            <a:extLst>
              <a:ext uri="{FF2B5EF4-FFF2-40B4-BE49-F238E27FC236}">
                <a16:creationId xmlns:a16="http://schemas.microsoft.com/office/drawing/2014/main" id="{CEAC5BB2-A54F-14AF-624D-A7DED6F61178}"/>
              </a:ext>
            </a:extLst>
          </p:cNvPr>
          <p:cNvSpPr txBox="1"/>
          <p:nvPr/>
        </p:nvSpPr>
        <p:spPr>
          <a:xfrm>
            <a:off x="644278" y="800113"/>
            <a:ext cx="11142204" cy="37965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50">
                <a:solidFill>
                  <a:schemeClr val="bg2">
                    <a:lumMod val="25000"/>
                  </a:schemeClr>
                </a:solidFill>
                <a:latin typeface="Malgun Gothic"/>
                <a:ea typeface="Malgun Gothic"/>
                <a:cs typeface="Malgun Gothic" charset="-127"/>
              </a:rPr>
              <a:t>Operational and Compliance Consequences Might Occur Without Proper Planning</a:t>
            </a:r>
            <a:endParaRPr lang="en-US" sz="1850">
              <a:solidFill>
                <a:schemeClr val="bg2">
                  <a:lumMod val="25000"/>
                </a:schemeClr>
              </a:solidFill>
              <a:latin typeface="Malgun Gothic"/>
              <a:ea typeface="Malgun Gothic"/>
              <a:cs typeface="Malgun Gothic" charset="-127"/>
            </a:endParaRPr>
          </a:p>
        </p:txBody>
      </p:sp>
      <p:sp>
        <p:nvSpPr>
          <p:cNvPr id="10" name="TextBox 9">
            <a:extLst>
              <a:ext uri="{FF2B5EF4-FFF2-40B4-BE49-F238E27FC236}">
                <a16:creationId xmlns:a16="http://schemas.microsoft.com/office/drawing/2014/main" id="{9B94D7F7-E8B3-E56E-4D93-55DECF918349}"/>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12</a:t>
            </a:r>
          </a:p>
        </p:txBody>
      </p:sp>
      <p:sp>
        <p:nvSpPr>
          <p:cNvPr id="4" name="TextBox 3">
            <a:extLst>
              <a:ext uri="{FF2B5EF4-FFF2-40B4-BE49-F238E27FC236}">
                <a16:creationId xmlns:a16="http://schemas.microsoft.com/office/drawing/2014/main" id="{F96D0C8D-9621-BA0F-61C2-2F55EA8835A8}"/>
              </a:ext>
            </a:extLst>
          </p:cNvPr>
          <p:cNvSpPr txBox="1"/>
          <p:nvPr/>
        </p:nvSpPr>
        <p:spPr>
          <a:xfrm>
            <a:off x="9339289" y="6320421"/>
            <a:ext cx="4420572" cy="738664"/>
          </a:xfrm>
          <a:prstGeom prst="rect">
            <a:avLst/>
          </a:prstGeom>
          <a:noFill/>
        </p:spPr>
        <p:txBody>
          <a:bodyPr wrap="square" rtlCol="0">
            <a:spAutoFit/>
          </a:bodyPr>
          <a:lstStyle/>
          <a:p>
            <a:endParaRPr lang="en-US" sz="700"/>
          </a:p>
          <a:p>
            <a:r>
              <a:rPr lang="en-US" sz="700">
                <a:hlinkClick r:id="rId3"/>
              </a:rPr>
              <a:t>business.com/articles/rfid-for-retail/</a:t>
            </a:r>
            <a:endParaRPr lang="en-US" sz="700"/>
          </a:p>
          <a:p>
            <a:r>
              <a:rPr lang="en-US" sz="700"/>
              <a:t>holisticai.com/blog/recommendation-systems</a:t>
            </a:r>
          </a:p>
          <a:p>
            <a:endParaRPr lang="en-US" sz="700"/>
          </a:p>
          <a:p>
            <a:endParaRPr lang="en-US" sz="700"/>
          </a:p>
          <a:p>
            <a:endParaRPr lang="en-US" sz="700"/>
          </a:p>
        </p:txBody>
      </p:sp>
      <p:grpSp>
        <p:nvGrpSpPr>
          <p:cNvPr id="24" name="Group 23">
            <a:extLst>
              <a:ext uri="{FF2B5EF4-FFF2-40B4-BE49-F238E27FC236}">
                <a16:creationId xmlns:a16="http://schemas.microsoft.com/office/drawing/2014/main" id="{61C52145-5696-00ED-952D-574D8E15BA68}"/>
              </a:ext>
            </a:extLst>
          </p:cNvPr>
          <p:cNvGrpSpPr/>
          <p:nvPr/>
        </p:nvGrpSpPr>
        <p:grpSpPr>
          <a:xfrm>
            <a:off x="7496144" y="0"/>
            <a:ext cx="796290" cy="182880"/>
            <a:chOff x="7496144" y="0"/>
            <a:chExt cx="796290" cy="182880"/>
          </a:xfrm>
        </p:grpSpPr>
        <p:sp>
          <p:nvSpPr>
            <p:cNvPr id="59" name="object 7">
              <a:extLst>
                <a:ext uri="{FF2B5EF4-FFF2-40B4-BE49-F238E27FC236}">
                  <a16:creationId xmlns:a16="http://schemas.microsoft.com/office/drawing/2014/main" id="{5FDAB523-F76F-2A71-0408-0E8D9D413964}"/>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0" name="object 8">
              <a:extLst>
                <a:ext uri="{FF2B5EF4-FFF2-40B4-BE49-F238E27FC236}">
                  <a16:creationId xmlns:a16="http://schemas.microsoft.com/office/drawing/2014/main" id="{026AE27F-14D7-44E6-105E-EE8FF2874C42}"/>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25" name="Group 24">
            <a:extLst>
              <a:ext uri="{FF2B5EF4-FFF2-40B4-BE49-F238E27FC236}">
                <a16:creationId xmlns:a16="http://schemas.microsoft.com/office/drawing/2014/main" id="{7CD1DEF2-477F-7072-FD35-726ED79E7E44}"/>
              </a:ext>
            </a:extLst>
          </p:cNvPr>
          <p:cNvGrpSpPr/>
          <p:nvPr/>
        </p:nvGrpSpPr>
        <p:grpSpPr>
          <a:xfrm>
            <a:off x="8292434" y="0"/>
            <a:ext cx="796290" cy="182880"/>
            <a:chOff x="9150262" y="556"/>
            <a:chExt cx="796290" cy="175683"/>
          </a:xfrm>
        </p:grpSpPr>
        <p:sp>
          <p:nvSpPr>
            <p:cNvPr id="57" name="object 9">
              <a:extLst>
                <a:ext uri="{FF2B5EF4-FFF2-40B4-BE49-F238E27FC236}">
                  <a16:creationId xmlns:a16="http://schemas.microsoft.com/office/drawing/2014/main" id="{0DEB9B77-9B94-82ED-BC10-8F7891333ED7}"/>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8" name="object 10">
              <a:extLst>
                <a:ext uri="{FF2B5EF4-FFF2-40B4-BE49-F238E27FC236}">
                  <a16:creationId xmlns:a16="http://schemas.microsoft.com/office/drawing/2014/main" id="{3C0B5EEF-5DB7-E413-E295-77D1CA7A05B4}"/>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26" name="Group 25">
            <a:extLst>
              <a:ext uri="{FF2B5EF4-FFF2-40B4-BE49-F238E27FC236}">
                <a16:creationId xmlns:a16="http://schemas.microsoft.com/office/drawing/2014/main" id="{2D699333-EFAE-6372-B1F6-E4236139C3D0}"/>
              </a:ext>
            </a:extLst>
          </p:cNvPr>
          <p:cNvGrpSpPr/>
          <p:nvPr/>
        </p:nvGrpSpPr>
        <p:grpSpPr>
          <a:xfrm>
            <a:off x="9885014" y="0"/>
            <a:ext cx="796290" cy="182880"/>
            <a:chOff x="9953882" y="556"/>
            <a:chExt cx="796290" cy="175683"/>
          </a:xfrm>
          <a:solidFill>
            <a:srgbClr val="44546A"/>
          </a:solidFill>
        </p:grpSpPr>
        <p:sp>
          <p:nvSpPr>
            <p:cNvPr id="48" name="object 11">
              <a:extLst>
                <a:ext uri="{FF2B5EF4-FFF2-40B4-BE49-F238E27FC236}">
                  <a16:creationId xmlns:a16="http://schemas.microsoft.com/office/drawing/2014/main" id="{2A6C5954-FA88-99AC-BE48-9BB204744313}"/>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50" name="object 12">
              <a:extLst>
                <a:ext uri="{FF2B5EF4-FFF2-40B4-BE49-F238E27FC236}">
                  <a16:creationId xmlns:a16="http://schemas.microsoft.com/office/drawing/2014/main" id="{BB42D4F2-66E5-6A91-26DD-5D8FDEF20F63}"/>
                </a:ext>
              </a:extLst>
            </p:cNvPr>
            <p:cNvSpPr txBox="1"/>
            <p:nvPr/>
          </p:nvSpPr>
          <p:spPr>
            <a:xfrm>
              <a:off x="10113791" y="31755"/>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1"/>
                  </a:solidFill>
                  <a:latin typeface="Georgia"/>
                  <a:cs typeface="Georgia"/>
                </a:rPr>
                <a:t>Risk</a:t>
              </a:r>
              <a:endParaRPr sz="600">
                <a:solidFill>
                  <a:schemeClr val="bg1"/>
                </a:solidFill>
                <a:latin typeface="Georgia"/>
                <a:cs typeface="Georgia"/>
              </a:endParaRPr>
            </a:p>
          </p:txBody>
        </p:sp>
      </p:grpSp>
      <p:grpSp>
        <p:nvGrpSpPr>
          <p:cNvPr id="27" name="Group 26">
            <a:extLst>
              <a:ext uri="{FF2B5EF4-FFF2-40B4-BE49-F238E27FC236}">
                <a16:creationId xmlns:a16="http://schemas.microsoft.com/office/drawing/2014/main" id="{F40B966E-E363-5382-EF7F-970ACAA88908}"/>
              </a:ext>
            </a:extLst>
          </p:cNvPr>
          <p:cNvGrpSpPr/>
          <p:nvPr/>
        </p:nvGrpSpPr>
        <p:grpSpPr>
          <a:xfrm>
            <a:off x="10681304" y="0"/>
            <a:ext cx="796290" cy="182880"/>
            <a:chOff x="10745865" y="556"/>
            <a:chExt cx="796290" cy="175683"/>
          </a:xfrm>
        </p:grpSpPr>
        <p:sp>
          <p:nvSpPr>
            <p:cNvPr id="46" name="object 13">
              <a:extLst>
                <a:ext uri="{FF2B5EF4-FFF2-40B4-BE49-F238E27FC236}">
                  <a16:creationId xmlns:a16="http://schemas.microsoft.com/office/drawing/2014/main" id="{3BC77BA1-8FA3-D37E-4E38-855E64168379}"/>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7" name="object 14">
              <a:extLst>
                <a:ext uri="{FF2B5EF4-FFF2-40B4-BE49-F238E27FC236}">
                  <a16:creationId xmlns:a16="http://schemas.microsoft.com/office/drawing/2014/main" id="{AECECD3E-16D0-FF34-4EAB-C798BA99570D}"/>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28" name="Group 27">
            <a:extLst>
              <a:ext uri="{FF2B5EF4-FFF2-40B4-BE49-F238E27FC236}">
                <a16:creationId xmlns:a16="http://schemas.microsoft.com/office/drawing/2014/main" id="{C80F0395-F618-A14B-5CEF-5F0CE1B4E965}"/>
              </a:ext>
            </a:extLst>
          </p:cNvPr>
          <p:cNvGrpSpPr/>
          <p:nvPr/>
        </p:nvGrpSpPr>
        <p:grpSpPr>
          <a:xfrm>
            <a:off x="5903564" y="556"/>
            <a:ext cx="796290" cy="182880"/>
            <a:chOff x="6761559" y="0"/>
            <a:chExt cx="796290" cy="175683"/>
          </a:xfrm>
          <a:solidFill>
            <a:schemeClr val="bg1"/>
          </a:solidFill>
        </p:grpSpPr>
        <p:sp>
          <p:nvSpPr>
            <p:cNvPr id="44" name="object 11">
              <a:extLst>
                <a:ext uri="{FF2B5EF4-FFF2-40B4-BE49-F238E27FC236}">
                  <a16:creationId xmlns:a16="http://schemas.microsoft.com/office/drawing/2014/main" id="{8D8ADCA0-EACE-ED41-E030-4DAA41D8A28A}"/>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45" name="object 12">
              <a:extLst>
                <a:ext uri="{FF2B5EF4-FFF2-40B4-BE49-F238E27FC236}">
                  <a16:creationId xmlns:a16="http://schemas.microsoft.com/office/drawing/2014/main" id="{A9B1DAD1-9606-7717-14F7-6F48091F457D}"/>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29" name="Group 28">
            <a:extLst>
              <a:ext uri="{FF2B5EF4-FFF2-40B4-BE49-F238E27FC236}">
                <a16:creationId xmlns:a16="http://schemas.microsoft.com/office/drawing/2014/main" id="{FB2D1F4B-8FE4-608E-C41E-B16823A0E40E}"/>
              </a:ext>
            </a:extLst>
          </p:cNvPr>
          <p:cNvGrpSpPr/>
          <p:nvPr/>
        </p:nvGrpSpPr>
        <p:grpSpPr>
          <a:xfrm>
            <a:off x="9088724" y="0"/>
            <a:ext cx="796290" cy="182880"/>
            <a:chOff x="9953882" y="556"/>
            <a:chExt cx="796290" cy="175683"/>
          </a:xfrm>
        </p:grpSpPr>
        <p:sp>
          <p:nvSpPr>
            <p:cNvPr id="42" name="object 11">
              <a:extLst>
                <a:ext uri="{FF2B5EF4-FFF2-40B4-BE49-F238E27FC236}">
                  <a16:creationId xmlns:a16="http://schemas.microsoft.com/office/drawing/2014/main" id="{9F61FEA4-0093-389A-24E4-009F3FEE69AC}"/>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3" name="object 12">
              <a:extLst>
                <a:ext uri="{FF2B5EF4-FFF2-40B4-BE49-F238E27FC236}">
                  <a16:creationId xmlns:a16="http://schemas.microsoft.com/office/drawing/2014/main" id="{A065EF1A-8CC4-BFC6-1EFC-345B46B4B26C}"/>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37" name="Group 36">
            <a:extLst>
              <a:ext uri="{FF2B5EF4-FFF2-40B4-BE49-F238E27FC236}">
                <a16:creationId xmlns:a16="http://schemas.microsoft.com/office/drawing/2014/main" id="{AC982BC5-61CE-E871-FEC9-9E39884ABFD7}"/>
              </a:ext>
            </a:extLst>
          </p:cNvPr>
          <p:cNvGrpSpPr/>
          <p:nvPr/>
        </p:nvGrpSpPr>
        <p:grpSpPr>
          <a:xfrm>
            <a:off x="6699854" y="556"/>
            <a:ext cx="796290" cy="182880"/>
            <a:chOff x="10745865" y="556"/>
            <a:chExt cx="796290" cy="175683"/>
          </a:xfrm>
        </p:grpSpPr>
        <p:sp>
          <p:nvSpPr>
            <p:cNvPr id="40" name="object 13">
              <a:extLst>
                <a:ext uri="{FF2B5EF4-FFF2-40B4-BE49-F238E27FC236}">
                  <a16:creationId xmlns:a16="http://schemas.microsoft.com/office/drawing/2014/main" id="{BC6BE4E8-0E5C-F5E1-A1B2-9543268219D3}"/>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1" name="object 14">
              <a:extLst>
                <a:ext uri="{FF2B5EF4-FFF2-40B4-BE49-F238E27FC236}">
                  <a16:creationId xmlns:a16="http://schemas.microsoft.com/office/drawing/2014/main" id="{E4175EC3-6E02-8E7C-5CC0-4B9B9A90D96D}"/>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
        <p:nvSpPr>
          <p:cNvPr id="61" name="Rectangle 60">
            <a:extLst>
              <a:ext uri="{FF2B5EF4-FFF2-40B4-BE49-F238E27FC236}">
                <a16:creationId xmlns:a16="http://schemas.microsoft.com/office/drawing/2014/main" id="{E9F288BB-4AC9-2AA9-B095-B4D5DF0C7CF0}"/>
              </a:ext>
            </a:extLst>
          </p:cNvPr>
          <p:cNvSpPr/>
          <p:nvPr/>
        </p:nvSpPr>
        <p:spPr>
          <a:xfrm rot="16200000">
            <a:off x="-196787" y="4089866"/>
            <a:ext cx="1629885" cy="290399"/>
          </a:xfrm>
          <a:prstGeom prst="rect">
            <a:avLst/>
          </a:prstGeom>
          <a:solidFill>
            <a:schemeClr val="accent2">
              <a:lumMod val="5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Malgun Gothic" panose="020B0503020000020004" pitchFamily="34" charset="-127"/>
                <a:ea typeface="Malgun Gothic" panose="020B0503020000020004" pitchFamily="34" charset="-127"/>
                <a:cs typeface="Arial" panose="020B0604020202020204" pitchFamily="34" charset="0"/>
              </a:rPr>
              <a:t>Control</a:t>
            </a:r>
          </a:p>
        </p:txBody>
      </p:sp>
      <p:sp>
        <p:nvSpPr>
          <p:cNvPr id="62" name="Rectangle 61">
            <a:extLst>
              <a:ext uri="{FF2B5EF4-FFF2-40B4-BE49-F238E27FC236}">
                <a16:creationId xmlns:a16="http://schemas.microsoft.com/office/drawing/2014/main" id="{3B0FC3DF-CD72-0868-1B59-AE933B893760}"/>
              </a:ext>
            </a:extLst>
          </p:cNvPr>
          <p:cNvSpPr/>
          <p:nvPr/>
        </p:nvSpPr>
        <p:spPr>
          <a:xfrm>
            <a:off x="831033" y="3429000"/>
            <a:ext cx="4659845" cy="1629885"/>
          </a:xfrm>
          <a:prstGeom prst="rect">
            <a:avLst/>
          </a:prstGeom>
          <a:solidFill>
            <a:schemeClr val="bg1"/>
          </a:solidFill>
          <a:ln w="2857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Aft>
                <a:spcPts val="600"/>
              </a:spcAft>
              <a:buFont typeface="Arial" panose="020B0604020202020204" pitchFamily="34" charset="0"/>
              <a:buChar char="•"/>
            </a:pPr>
            <a:r>
              <a:rPr lang="en-US" sz="2000">
                <a:solidFill>
                  <a:srgbClr val="374151"/>
                </a:solidFill>
                <a:cs typeface="Calibri"/>
              </a:rPr>
              <a:t>Reliance on a Single Data Repository</a:t>
            </a:r>
          </a:p>
          <a:p>
            <a:pPr lvl="1">
              <a:spcAft>
                <a:spcPts val="600"/>
              </a:spcAft>
            </a:pPr>
            <a:r>
              <a:rPr lang="en-US" sz="1400">
                <a:solidFill>
                  <a:srgbClr val="374151"/>
                </a:solidFill>
                <a:latin typeface="Calibri"/>
                <a:cs typeface="Calibri"/>
              </a:rPr>
              <a:t>Relying on a single vendor for a centralized system can restrict current flexibility and future innovation</a:t>
            </a:r>
            <a:endParaRPr lang="en-US" sz="1400">
              <a:solidFill>
                <a:srgbClr val="374151"/>
              </a:solidFill>
              <a:latin typeface="Calibri" panose="020F0502020204030204" pitchFamily="34" charset="0"/>
              <a:cs typeface="Calibri"/>
            </a:endParaRPr>
          </a:p>
          <a:p>
            <a:pPr marL="285750" indent="-285750">
              <a:spcAft>
                <a:spcPts val="600"/>
              </a:spcAft>
              <a:buFont typeface="Arial" panose="020B0604020202020204" pitchFamily="34" charset="0"/>
              <a:buChar char="•"/>
            </a:pPr>
            <a:r>
              <a:rPr lang="en-US" sz="2000">
                <a:solidFill>
                  <a:srgbClr val="374151"/>
                </a:solidFill>
                <a:cs typeface="Calibri"/>
              </a:rPr>
              <a:t>Regulatory Compliance</a:t>
            </a:r>
          </a:p>
          <a:p>
            <a:pPr lvl="1">
              <a:spcAft>
                <a:spcPts val="600"/>
              </a:spcAft>
            </a:pPr>
            <a:r>
              <a:rPr lang="en-US" sz="1400">
                <a:solidFill>
                  <a:srgbClr val="374151"/>
                </a:solidFill>
                <a:latin typeface="Calibri"/>
                <a:cs typeface="Calibri"/>
              </a:rPr>
              <a:t>Failure to comply with legal boundaries can result in regulatory and financial consequences.</a:t>
            </a:r>
          </a:p>
        </p:txBody>
      </p:sp>
      <p:sp>
        <p:nvSpPr>
          <p:cNvPr id="64" name="Rectangle 63">
            <a:extLst>
              <a:ext uri="{FF2B5EF4-FFF2-40B4-BE49-F238E27FC236}">
                <a16:creationId xmlns:a16="http://schemas.microsoft.com/office/drawing/2014/main" id="{F0741602-1EC5-9C66-1544-0AC94AC2CA81}"/>
              </a:ext>
            </a:extLst>
          </p:cNvPr>
          <p:cNvSpPr/>
          <p:nvPr/>
        </p:nvSpPr>
        <p:spPr>
          <a:xfrm>
            <a:off x="5649755" y="3300319"/>
            <a:ext cx="1500667" cy="1761009"/>
          </a:xfrm>
          <a:prstGeom prst="rect">
            <a:avLst/>
          </a:prstGeom>
          <a:solidFill>
            <a:schemeClr val="bg1"/>
          </a:solidFill>
          <a:ln w="2857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50000"/>
                </a:schemeClr>
              </a:solidFill>
              <a:latin typeface="Arial" panose="020B0604020202020204" pitchFamily="34" charset="0"/>
              <a:cs typeface="Arial" panose="020B0604020202020204" pitchFamily="34" charset="0"/>
            </a:endParaRPr>
          </a:p>
        </p:txBody>
      </p:sp>
      <p:graphicFrame>
        <p:nvGraphicFramePr>
          <p:cNvPr id="65" name="Table 64">
            <a:extLst>
              <a:ext uri="{FF2B5EF4-FFF2-40B4-BE49-F238E27FC236}">
                <a16:creationId xmlns:a16="http://schemas.microsoft.com/office/drawing/2014/main" id="{0342437D-F49E-72CB-BED4-C940DD8B2248}"/>
              </a:ext>
            </a:extLst>
          </p:cNvPr>
          <p:cNvGraphicFramePr>
            <a:graphicFrameLocks noGrp="1"/>
          </p:cNvGraphicFramePr>
          <p:nvPr>
            <p:extLst>
              <p:ext uri="{D42A27DB-BD31-4B8C-83A1-F6EECF244321}">
                <p14:modId xmlns:p14="http://schemas.microsoft.com/office/powerpoint/2010/main" val="1250412971"/>
              </p:ext>
            </p:extLst>
          </p:nvPr>
        </p:nvGraphicFramePr>
        <p:xfrm>
          <a:off x="6024279" y="3806281"/>
          <a:ext cx="790674" cy="865973"/>
        </p:xfrm>
        <a:graphic>
          <a:graphicData uri="http://schemas.openxmlformats.org/drawingml/2006/table">
            <a:tbl>
              <a:tblPr bandRow="1">
                <a:tableStyleId>{5C22544A-7EE6-4342-B048-85BDC9FD1C3A}</a:tableStyleId>
              </a:tblPr>
              <a:tblGrid>
                <a:gridCol w="263558">
                  <a:extLst>
                    <a:ext uri="{9D8B030D-6E8A-4147-A177-3AD203B41FA5}">
                      <a16:colId xmlns:a16="http://schemas.microsoft.com/office/drawing/2014/main" val="20000"/>
                    </a:ext>
                  </a:extLst>
                </a:gridCol>
                <a:gridCol w="263558">
                  <a:extLst>
                    <a:ext uri="{9D8B030D-6E8A-4147-A177-3AD203B41FA5}">
                      <a16:colId xmlns:a16="http://schemas.microsoft.com/office/drawing/2014/main" val="20001"/>
                    </a:ext>
                  </a:extLst>
                </a:gridCol>
                <a:gridCol w="263558">
                  <a:extLst>
                    <a:ext uri="{9D8B030D-6E8A-4147-A177-3AD203B41FA5}">
                      <a16:colId xmlns:a16="http://schemas.microsoft.com/office/drawing/2014/main" val="20002"/>
                    </a:ext>
                  </a:extLst>
                </a:gridCol>
              </a:tblGrid>
              <a:tr h="2840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imes New Roman" charset="0"/>
                          <a:ea typeface="Times New Roman" charset="0"/>
                          <a:cs typeface="Times New Roman" charset="0"/>
                        </a:rPr>
                        <a:t>X</a:t>
                      </a:r>
                    </a:p>
                  </a:txBody>
                  <a:tcPr marL="59192" marR="59192" marT="29596" marB="29596">
                    <a:solidFill>
                      <a:srgbClr val="FFFF00"/>
                    </a:solidFill>
                  </a:tcPr>
                </a:tc>
                <a:tc>
                  <a:txBody>
                    <a:bodyPr/>
                    <a:lstStyle/>
                    <a:p>
                      <a:endParaRPr lang="en-US" sz="1200"/>
                    </a:p>
                  </a:txBody>
                  <a:tcPr marL="59192" marR="59192" marT="29596" marB="29596">
                    <a:solidFill>
                      <a:srgbClr val="FF0000"/>
                    </a:solidFill>
                  </a:tcPr>
                </a:tc>
                <a:tc>
                  <a:txBody>
                    <a:bodyPr/>
                    <a:lstStyle/>
                    <a:p>
                      <a:endParaRPr lang="en-US" sz="1200"/>
                    </a:p>
                  </a:txBody>
                  <a:tcPr marL="59192" marR="59192" marT="29596" marB="29596">
                    <a:solidFill>
                      <a:srgbClr val="C00000"/>
                    </a:solidFill>
                  </a:tcPr>
                </a:tc>
                <a:extLst>
                  <a:ext uri="{0D108BD9-81ED-4DB2-BD59-A6C34878D82A}">
                    <a16:rowId xmlns:a16="http://schemas.microsoft.com/office/drawing/2014/main" val="10000"/>
                  </a:ext>
                </a:extLst>
              </a:tr>
              <a:tr h="297789">
                <a:tc>
                  <a:txBody>
                    <a:bodyPr/>
                    <a:lstStyle/>
                    <a:p>
                      <a:endParaRPr lang="en-US" sz="1200"/>
                    </a:p>
                  </a:txBody>
                  <a:tcPr marL="59192" marR="59192" marT="29596" marB="29596">
                    <a:solidFill>
                      <a:srgbClr val="92D050"/>
                    </a:solidFill>
                  </a:tcPr>
                </a:tc>
                <a:tc>
                  <a:txBody>
                    <a:bodyPr/>
                    <a:lstStyle/>
                    <a:p>
                      <a:pPr algn="ctr"/>
                      <a:endParaRPr lang="en-US" sz="1200" b="1">
                        <a:latin typeface="Times New Roman" charset="0"/>
                        <a:ea typeface="Times New Roman" charset="0"/>
                        <a:cs typeface="Times New Roman" charset="0"/>
                      </a:endParaRPr>
                    </a:p>
                  </a:txBody>
                  <a:tcPr marL="59192" marR="59192" marT="29596" marB="29596">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0000"/>
                    </a:solidFill>
                  </a:tcPr>
                </a:tc>
                <a:extLst>
                  <a:ext uri="{0D108BD9-81ED-4DB2-BD59-A6C34878D82A}">
                    <a16:rowId xmlns:a16="http://schemas.microsoft.com/office/drawing/2014/main" val="10001"/>
                  </a:ext>
                </a:extLst>
              </a:tr>
              <a:tr h="284092">
                <a:tc>
                  <a:txBody>
                    <a:bodyPr/>
                    <a:lstStyle/>
                    <a:p>
                      <a:endParaRPr lang="en-US" sz="1200"/>
                    </a:p>
                  </a:txBody>
                  <a:tcPr marL="59192" marR="59192" marT="29596" marB="29596">
                    <a:solidFill>
                      <a:srgbClr val="00B050"/>
                    </a:solidFill>
                  </a:tcPr>
                </a:tc>
                <a:tc>
                  <a:txBody>
                    <a:bodyPr/>
                    <a:lstStyle/>
                    <a:p>
                      <a:endParaRPr lang="en-US" sz="1200">
                        <a:solidFill>
                          <a:schemeClr val="tx1">
                            <a:lumMod val="65000"/>
                            <a:lumOff val="35000"/>
                          </a:schemeClr>
                        </a:solidFill>
                        <a:latin typeface="Times New Roman" panose="02020603050405020304" pitchFamily="18" charset="0"/>
                        <a:cs typeface="Times New Roman" panose="02020603050405020304" pitchFamily="18" charset="0"/>
                      </a:endParaRPr>
                    </a:p>
                  </a:txBody>
                  <a:tcPr marL="59192" marR="59192" marT="29596" marB="29596">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FF00"/>
                    </a:solidFill>
                  </a:tcPr>
                </a:tc>
                <a:extLst>
                  <a:ext uri="{0D108BD9-81ED-4DB2-BD59-A6C34878D82A}">
                    <a16:rowId xmlns:a16="http://schemas.microsoft.com/office/drawing/2014/main" val="10002"/>
                  </a:ext>
                </a:extLst>
              </a:tr>
            </a:tbl>
          </a:graphicData>
        </a:graphic>
      </p:graphicFrame>
      <p:sp>
        <p:nvSpPr>
          <p:cNvPr id="66" name="TextBox 65">
            <a:extLst>
              <a:ext uri="{FF2B5EF4-FFF2-40B4-BE49-F238E27FC236}">
                <a16:creationId xmlns:a16="http://schemas.microsoft.com/office/drawing/2014/main" id="{175B265B-5AA6-CCB8-30F2-C6C1829999F2}"/>
              </a:ext>
            </a:extLst>
          </p:cNvPr>
          <p:cNvSpPr txBox="1"/>
          <p:nvPr/>
        </p:nvSpPr>
        <p:spPr>
          <a:xfrm>
            <a:off x="5924980" y="3467337"/>
            <a:ext cx="1185464"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Probability</a:t>
            </a:r>
          </a:p>
        </p:txBody>
      </p:sp>
      <p:sp>
        <p:nvSpPr>
          <p:cNvPr id="67" name="TextBox 66">
            <a:extLst>
              <a:ext uri="{FF2B5EF4-FFF2-40B4-BE49-F238E27FC236}">
                <a16:creationId xmlns:a16="http://schemas.microsoft.com/office/drawing/2014/main" id="{12417F67-4070-9681-7CAD-E30EA5B4568D}"/>
              </a:ext>
            </a:extLst>
          </p:cNvPr>
          <p:cNvSpPr txBox="1"/>
          <p:nvPr/>
        </p:nvSpPr>
        <p:spPr>
          <a:xfrm rot="16200000">
            <a:off x="5387754" y="3982334"/>
            <a:ext cx="865974" cy="307777"/>
          </a:xfrm>
          <a:prstGeom prst="rect">
            <a:avLst/>
          </a:prstGeom>
          <a:noFill/>
          <a:ln>
            <a:noFill/>
          </a:ln>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Severity</a:t>
            </a:r>
          </a:p>
        </p:txBody>
      </p:sp>
      <p:sp>
        <p:nvSpPr>
          <p:cNvPr id="68" name="Rectangle 67">
            <a:extLst>
              <a:ext uri="{FF2B5EF4-FFF2-40B4-BE49-F238E27FC236}">
                <a16:creationId xmlns:a16="http://schemas.microsoft.com/office/drawing/2014/main" id="{762649C9-F346-5E0E-88A0-3AC20492C257}"/>
              </a:ext>
            </a:extLst>
          </p:cNvPr>
          <p:cNvSpPr/>
          <p:nvPr/>
        </p:nvSpPr>
        <p:spPr>
          <a:xfrm>
            <a:off x="7241363" y="3301193"/>
            <a:ext cx="4285761" cy="1748815"/>
          </a:xfrm>
          <a:prstGeom prst="rect">
            <a:avLst/>
          </a:prstGeom>
          <a:solidFill>
            <a:schemeClr val="bg1"/>
          </a:solidFill>
          <a:ln w="2857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90500" indent="-190500">
              <a:buFont typeface="Arial" panose="020B0604020202020204" pitchFamily="34" charset="0"/>
              <a:buChar char="•"/>
            </a:pPr>
            <a:r>
              <a:rPr lang="en-US" sz="1600">
                <a:solidFill>
                  <a:srgbClr val="374151"/>
                </a:solidFill>
                <a:latin typeface="Calibri"/>
                <a:cs typeface="Calibri"/>
              </a:rPr>
              <a:t>Ensure that when a contract with a repository vendor ends, all data is backed up and able to be transferred to a new system</a:t>
            </a:r>
          </a:p>
          <a:p>
            <a:pPr marL="190500" indent="-190500">
              <a:buFont typeface="Arial" panose="020B0604020202020204" pitchFamily="34" charset="0"/>
              <a:buChar char="•"/>
            </a:pPr>
            <a:r>
              <a:rPr lang="en-US" sz="1600">
                <a:solidFill>
                  <a:srgbClr val="374151"/>
                </a:solidFill>
                <a:latin typeface="Calibri"/>
                <a:cs typeface="Calibri"/>
              </a:rPr>
              <a:t>Do research on the legal landscape of all regions SSR will operate in</a:t>
            </a:r>
          </a:p>
        </p:txBody>
      </p:sp>
      <p:sp>
        <p:nvSpPr>
          <p:cNvPr id="5" name="TextBox 4">
            <a:extLst>
              <a:ext uri="{FF2B5EF4-FFF2-40B4-BE49-F238E27FC236}">
                <a16:creationId xmlns:a16="http://schemas.microsoft.com/office/drawing/2014/main" id="{75FB16AB-45C3-9741-5D8D-271460B0B232}"/>
              </a:ext>
            </a:extLst>
          </p:cNvPr>
          <p:cNvSpPr txBox="1"/>
          <p:nvPr/>
        </p:nvSpPr>
        <p:spPr>
          <a:xfrm>
            <a:off x="1288256" y="5598318"/>
            <a:ext cx="4200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74151"/>
                </a:solidFill>
                <a:cs typeface="Calibri"/>
              </a:rPr>
              <a:t>Losing data in the event of a security breach can be devastating to companies and result in financial and legal concerns.</a:t>
            </a:r>
            <a:endParaRPr lang="en-US"/>
          </a:p>
        </p:txBody>
      </p:sp>
      <p:sp>
        <p:nvSpPr>
          <p:cNvPr id="6" name="Rectangle 5">
            <a:extLst>
              <a:ext uri="{FF2B5EF4-FFF2-40B4-BE49-F238E27FC236}">
                <a16:creationId xmlns:a16="http://schemas.microsoft.com/office/drawing/2014/main" id="{45C10A8C-A453-D69F-6A5E-0B98895B686E}"/>
              </a:ext>
            </a:extLst>
          </p:cNvPr>
          <p:cNvSpPr/>
          <p:nvPr/>
        </p:nvSpPr>
        <p:spPr>
          <a:xfrm rot="16200000">
            <a:off x="-259717" y="4026934"/>
            <a:ext cx="1755747" cy="290399"/>
          </a:xfrm>
          <a:prstGeom prst="rect">
            <a:avLst/>
          </a:prstGeom>
          <a:solidFill>
            <a:schemeClr val="accent2">
              <a:lumMod val="50000"/>
            </a:schemeClr>
          </a:solid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Malgun Gothic" panose="020B0503020000020004" pitchFamily="34" charset="-127"/>
                <a:ea typeface="Malgun Gothic" panose="020B0503020000020004" pitchFamily="34" charset="-127"/>
                <a:cs typeface="Arial" panose="020B0604020202020204" pitchFamily="34" charset="0"/>
              </a:rPr>
              <a:t>Control</a:t>
            </a:r>
          </a:p>
        </p:txBody>
      </p:sp>
      <p:sp>
        <p:nvSpPr>
          <p:cNvPr id="7" name="Rectangle 6">
            <a:extLst>
              <a:ext uri="{FF2B5EF4-FFF2-40B4-BE49-F238E27FC236}">
                <a16:creationId xmlns:a16="http://schemas.microsoft.com/office/drawing/2014/main" id="{7B4BB429-DAB9-92EF-7A07-0E2C3BF85065}"/>
              </a:ext>
            </a:extLst>
          </p:cNvPr>
          <p:cNvSpPr/>
          <p:nvPr/>
        </p:nvSpPr>
        <p:spPr>
          <a:xfrm>
            <a:off x="831034" y="3303139"/>
            <a:ext cx="4659845" cy="1755746"/>
          </a:xfrm>
          <a:prstGeom prst="rect">
            <a:avLst/>
          </a:prstGeom>
          <a:solidFill>
            <a:schemeClr val="bg1"/>
          </a:solidFill>
          <a:ln w="2857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Aft>
                <a:spcPts val="600"/>
              </a:spcAft>
              <a:buFont typeface="Arial" panose="020B0604020202020204" pitchFamily="34" charset="0"/>
              <a:buChar char="•"/>
            </a:pPr>
            <a:r>
              <a:rPr lang="en-US" sz="2000">
                <a:solidFill>
                  <a:srgbClr val="374151"/>
                </a:solidFill>
                <a:cs typeface="Calibri"/>
              </a:rPr>
              <a:t>Reliance on a Single Data Repository</a:t>
            </a:r>
          </a:p>
          <a:p>
            <a:pPr lvl="1">
              <a:spcAft>
                <a:spcPts val="600"/>
              </a:spcAft>
            </a:pPr>
            <a:r>
              <a:rPr lang="en-US" sz="1400">
                <a:solidFill>
                  <a:srgbClr val="374151"/>
                </a:solidFill>
                <a:latin typeface="Calibri"/>
                <a:cs typeface="Calibri"/>
              </a:rPr>
              <a:t>Relying on a single vendor for a centralized system can restrict current flexibility and future innovation</a:t>
            </a:r>
            <a:endParaRPr lang="en-US" sz="1400">
              <a:solidFill>
                <a:srgbClr val="374151"/>
              </a:solidFill>
              <a:latin typeface="Calibri" panose="020F0502020204030204" pitchFamily="34" charset="0"/>
              <a:cs typeface="Calibri"/>
            </a:endParaRPr>
          </a:p>
          <a:p>
            <a:pPr marL="285750" indent="-285750">
              <a:spcAft>
                <a:spcPts val="600"/>
              </a:spcAft>
              <a:buFont typeface="Arial" panose="020B0604020202020204" pitchFamily="34" charset="0"/>
              <a:buChar char="•"/>
            </a:pPr>
            <a:r>
              <a:rPr lang="en-US" sz="2000">
                <a:solidFill>
                  <a:srgbClr val="374151"/>
                </a:solidFill>
                <a:cs typeface="Calibri"/>
              </a:rPr>
              <a:t>Regulatory Compliance</a:t>
            </a:r>
          </a:p>
          <a:p>
            <a:pPr lvl="1">
              <a:spcAft>
                <a:spcPts val="600"/>
              </a:spcAft>
            </a:pPr>
            <a:r>
              <a:rPr lang="en-US" sz="1400">
                <a:solidFill>
                  <a:srgbClr val="374151"/>
                </a:solidFill>
                <a:latin typeface="Calibri"/>
                <a:cs typeface="Calibri"/>
              </a:rPr>
              <a:t>Failure to comply with legal boundaries can result in regulatory and financial consequences.</a:t>
            </a:r>
          </a:p>
        </p:txBody>
      </p:sp>
      <p:graphicFrame>
        <p:nvGraphicFramePr>
          <p:cNvPr id="9" name="Table 8">
            <a:extLst>
              <a:ext uri="{FF2B5EF4-FFF2-40B4-BE49-F238E27FC236}">
                <a16:creationId xmlns:a16="http://schemas.microsoft.com/office/drawing/2014/main" id="{75812ACE-DAB6-9999-DE81-400CCECD2526}"/>
              </a:ext>
            </a:extLst>
          </p:cNvPr>
          <p:cNvGraphicFramePr>
            <a:graphicFrameLocks noGrp="1"/>
          </p:cNvGraphicFramePr>
          <p:nvPr>
            <p:extLst>
              <p:ext uri="{D42A27DB-BD31-4B8C-83A1-F6EECF244321}">
                <p14:modId xmlns:p14="http://schemas.microsoft.com/office/powerpoint/2010/main" val="3526951228"/>
              </p:ext>
            </p:extLst>
          </p:nvPr>
        </p:nvGraphicFramePr>
        <p:xfrm>
          <a:off x="6024280" y="3739409"/>
          <a:ext cx="790674" cy="932845"/>
        </p:xfrm>
        <a:graphic>
          <a:graphicData uri="http://schemas.openxmlformats.org/drawingml/2006/table">
            <a:tbl>
              <a:tblPr bandRow="1">
                <a:tableStyleId>{5C22544A-7EE6-4342-B048-85BDC9FD1C3A}</a:tableStyleId>
              </a:tblPr>
              <a:tblGrid>
                <a:gridCol w="263558">
                  <a:extLst>
                    <a:ext uri="{9D8B030D-6E8A-4147-A177-3AD203B41FA5}">
                      <a16:colId xmlns:a16="http://schemas.microsoft.com/office/drawing/2014/main" val="20000"/>
                    </a:ext>
                  </a:extLst>
                </a:gridCol>
                <a:gridCol w="263558">
                  <a:extLst>
                    <a:ext uri="{9D8B030D-6E8A-4147-A177-3AD203B41FA5}">
                      <a16:colId xmlns:a16="http://schemas.microsoft.com/office/drawing/2014/main" val="20001"/>
                    </a:ext>
                  </a:extLst>
                </a:gridCol>
                <a:gridCol w="263558">
                  <a:extLst>
                    <a:ext uri="{9D8B030D-6E8A-4147-A177-3AD203B41FA5}">
                      <a16:colId xmlns:a16="http://schemas.microsoft.com/office/drawing/2014/main" val="20002"/>
                    </a:ext>
                  </a:extLst>
                </a:gridCol>
              </a:tblGrid>
              <a:tr h="306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imes New Roman" charset="0"/>
                          <a:ea typeface="Times New Roman" charset="0"/>
                          <a:cs typeface="Times New Roman" charset="0"/>
                        </a:rPr>
                        <a:t>X</a:t>
                      </a:r>
                    </a:p>
                  </a:txBody>
                  <a:tcPr marL="59192" marR="59192" marT="29596" marB="29596">
                    <a:solidFill>
                      <a:srgbClr val="FFFF00"/>
                    </a:solidFill>
                  </a:tcPr>
                </a:tc>
                <a:tc>
                  <a:txBody>
                    <a:bodyPr/>
                    <a:lstStyle/>
                    <a:p>
                      <a:endParaRPr lang="en-US" sz="1200"/>
                    </a:p>
                  </a:txBody>
                  <a:tcPr marL="59192" marR="59192" marT="29596" marB="29596">
                    <a:solidFill>
                      <a:srgbClr val="FF0000"/>
                    </a:solidFill>
                  </a:tcPr>
                </a:tc>
                <a:tc>
                  <a:txBody>
                    <a:bodyPr/>
                    <a:lstStyle/>
                    <a:p>
                      <a:endParaRPr lang="en-US" sz="1200"/>
                    </a:p>
                  </a:txBody>
                  <a:tcPr marL="59192" marR="59192" marT="29596" marB="29596">
                    <a:solidFill>
                      <a:srgbClr val="C00000"/>
                    </a:solidFill>
                  </a:tcPr>
                </a:tc>
                <a:extLst>
                  <a:ext uri="{0D108BD9-81ED-4DB2-BD59-A6C34878D82A}">
                    <a16:rowId xmlns:a16="http://schemas.microsoft.com/office/drawing/2014/main" val="10000"/>
                  </a:ext>
                </a:extLst>
              </a:tr>
              <a:tr h="320785">
                <a:tc>
                  <a:txBody>
                    <a:bodyPr/>
                    <a:lstStyle/>
                    <a:p>
                      <a:endParaRPr lang="en-US" sz="1200"/>
                    </a:p>
                  </a:txBody>
                  <a:tcPr marL="59192" marR="59192" marT="29596" marB="29596">
                    <a:solidFill>
                      <a:srgbClr val="92D050"/>
                    </a:solidFill>
                  </a:tcPr>
                </a:tc>
                <a:tc>
                  <a:txBody>
                    <a:bodyPr/>
                    <a:lstStyle/>
                    <a:p>
                      <a:pPr algn="ctr"/>
                      <a:endParaRPr lang="en-US" sz="1200" b="1">
                        <a:latin typeface="Times New Roman" charset="0"/>
                        <a:ea typeface="Times New Roman" charset="0"/>
                        <a:cs typeface="Times New Roman" charset="0"/>
                      </a:endParaRPr>
                    </a:p>
                  </a:txBody>
                  <a:tcPr marL="59192" marR="59192" marT="29596" marB="29596">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0000"/>
                    </a:solidFill>
                  </a:tcPr>
                </a:tc>
                <a:extLst>
                  <a:ext uri="{0D108BD9-81ED-4DB2-BD59-A6C34878D82A}">
                    <a16:rowId xmlns:a16="http://schemas.microsoft.com/office/drawing/2014/main" val="10001"/>
                  </a:ext>
                </a:extLst>
              </a:tr>
              <a:tr h="306030">
                <a:tc>
                  <a:txBody>
                    <a:bodyPr/>
                    <a:lstStyle/>
                    <a:p>
                      <a:endParaRPr lang="en-US" sz="1200"/>
                    </a:p>
                  </a:txBody>
                  <a:tcPr marL="59192" marR="59192" marT="29596" marB="29596">
                    <a:solidFill>
                      <a:srgbClr val="00B050"/>
                    </a:solidFill>
                  </a:tcPr>
                </a:tc>
                <a:tc>
                  <a:txBody>
                    <a:bodyPr/>
                    <a:lstStyle/>
                    <a:p>
                      <a:endParaRPr lang="en-US" sz="1200">
                        <a:solidFill>
                          <a:schemeClr val="tx1">
                            <a:lumMod val="65000"/>
                            <a:lumOff val="35000"/>
                          </a:schemeClr>
                        </a:solidFill>
                        <a:latin typeface="Times New Roman" panose="02020603050405020304" pitchFamily="18" charset="0"/>
                        <a:cs typeface="Times New Roman" panose="02020603050405020304" pitchFamily="18" charset="0"/>
                      </a:endParaRPr>
                    </a:p>
                  </a:txBody>
                  <a:tcPr marL="59192" marR="59192" marT="29596" marB="29596">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imes New Roman" charset="0"/>
                        <a:ea typeface="Times New Roman" charset="0"/>
                        <a:cs typeface="Times New Roman" charset="0"/>
                      </a:endParaRPr>
                    </a:p>
                  </a:txBody>
                  <a:tcPr marL="59192" marR="59192" marT="29596" marB="29596">
                    <a:solidFill>
                      <a:srgbClr val="FFFF00"/>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446BD6FE-59AF-796A-879C-866A23C94A19}"/>
              </a:ext>
            </a:extLst>
          </p:cNvPr>
          <p:cNvSpPr txBox="1"/>
          <p:nvPr/>
        </p:nvSpPr>
        <p:spPr>
          <a:xfrm>
            <a:off x="5924981" y="3467337"/>
            <a:ext cx="1185464"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Probability</a:t>
            </a:r>
          </a:p>
        </p:txBody>
      </p:sp>
    </p:spTree>
    <p:extLst>
      <p:ext uri="{BB962C8B-B14F-4D97-AF65-F5344CB8AC3E}">
        <p14:creationId xmlns:p14="http://schemas.microsoft.com/office/powerpoint/2010/main" val="162137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rcular design with a lock&#10;&#10;Description automatically generated">
            <a:extLst>
              <a:ext uri="{FF2B5EF4-FFF2-40B4-BE49-F238E27FC236}">
                <a16:creationId xmlns:a16="http://schemas.microsoft.com/office/drawing/2014/main" id="{05ABE96C-8A11-8C78-C879-EE85A27554D5}"/>
              </a:ext>
            </a:extLst>
          </p:cNvPr>
          <p:cNvPicPr>
            <a:picLocks noChangeAspect="1"/>
          </p:cNvPicPr>
          <p:nvPr/>
        </p:nvPicPr>
        <p:blipFill>
          <a:blip r:embed="rId2"/>
          <a:stretch>
            <a:fillRect/>
          </a:stretch>
        </p:blipFill>
        <p:spPr>
          <a:xfrm>
            <a:off x="2647950" y="3683784"/>
            <a:ext cx="6886575" cy="2871807"/>
          </a:xfrm>
          <a:prstGeom prst="rect">
            <a:avLst/>
          </a:prstGeom>
        </p:spPr>
      </p:pic>
      <p:grpSp>
        <p:nvGrpSpPr>
          <p:cNvPr id="4" name="Group 4"/>
          <p:cNvGrpSpPr/>
          <p:nvPr/>
        </p:nvGrpSpPr>
        <p:grpSpPr>
          <a:xfrm>
            <a:off x="11932004" y="5501910"/>
            <a:ext cx="266346" cy="683989"/>
            <a:chOff x="0" y="0"/>
            <a:chExt cx="1280047" cy="3287216"/>
          </a:xfrm>
          <a:solidFill>
            <a:schemeClr val="accent1">
              <a:lumMod val="75000"/>
            </a:schemeClr>
          </a:solidFill>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lnTo>
                    <a:pt x="0" y="0"/>
                  </a:lnTo>
                </a:path>
              </a:pathLst>
            </a:custGeom>
            <a:grpFill/>
          </p:spPr>
          <p:txBody>
            <a:bodyPr/>
            <a:lstStyle/>
            <a:p>
              <a:endParaRPr lang="en-US" sz="1200"/>
            </a:p>
          </p:txBody>
        </p:sp>
      </p:grpSp>
      <p:sp>
        <p:nvSpPr>
          <p:cNvPr id="13" name="TextBox 13"/>
          <p:cNvSpPr txBox="1"/>
          <p:nvPr/>
        </p:nvSpPr>
        <p:spPr>
          <a:xfrm>
            <a:off x="2590800" y="4612476"/>
            <a:ext cx="7213600" cy="246221"/>
          </a:xfrm>
          <a:prstGeom prst="rect">
            <a:avLst/>
          </a:prstGeom>
        </p:spPr>
        <p:txBody>
          <a:bodyPr wrap="square" lIns="0" tIns="0" rIns="0" bIns="0" rtlCol="0" anchor="t">
            <a:spAutoFit/>
          </a:bodyPr>
          <a:lstStyle/>
          <a:p>
            <a:pPr algn="just">
              <a:spcBef>
                <a:spcPts val="333"/>
              </a:spcBef>
            </a:pPr>
            <a:r>
              <a:rPr lang="en-US" sz="1600">
                <a:solidFill>
                  <a:schemeClr val="accent1">
                    <a:lumMod val="50000"/>
                  </a:schemeClr>
                </a:solidFill>
                <a:latin typeface="Open Sans"/>
              </a:rPr>
              <a:t>	</a:t>
            </a:r>
          </a:p>
        </p:txBody>
      </p:sp>
      <p:grpSp>
        <p:nvGrpSpPr>
          <p:cNvPr id="14" name="Group 14"/>
          <p:cNvGrpSpPr/>
          <p:nvPr/>
        </p:nvGrpSpPr>
        <p:grpSpPr>
          <a:xfrm>
            <a:off x="5003111" y="6264213"/>
            <a:ext cx="2185779" cy="557233"/>
            <a:chOff x="563362" y="-197177"/>
            <a:chExt cx="6463964" cy="1647893"/>
          </a:xfrm>
          <a:solidFill>
            <a:schemeClr val="accent1">
              <a:lumMod val="75000"/>
            </a:schemeClr>
          </a:solidFill>
        </p:grpSpPr>
        <p:sp>
          <p:nvSpPr>
            <p:cNvPr id="15" name="Freeform 15"/>
            <p:cNvSpPr/>
            <p:nvPr/>
          </p:nvSpPr>
          <p:spPr>
            <a:xfrm>
              <a:off x="563362" y="-197177"/>
              <a:ext cx="6463964" cy="1647893"/>
            </a:xfrm>
            <a:custGeom>
              <a:avLst/>
              <a:gdLst/>
              <a:ahLst/>
              <a:cxnLst/>
              <a:rect l="l" t="t" r="r" b="b"/>
              <a:pathLst>
                <a:path w="6463964" h="1647893">
                  <a:moveTo>
                    <a:pt x="0" y="0"/>
                  </a:moveTo>
                  <a:lnTo>
                    <a:pt x="6463964" y="0"/>
                  </a:lnTo>
                  <a:lnTo>
                    <a:pt x="6463964" y="1647893"/>
                  </a:lnTo>
                  <a:lnTo>
                    <a:pt x="0" y="1647893"/>
                  </a:lnTo>
                  <a:lnTo>
                    <a:pt x="0" y="0"/>
                  </a:lnTo>
                </a:path>
              </a:pathLst>
            </a:custGeom>
            <a:grpFill/>
          </p:spPr>
          <p:txBody>
            <a:bodyPr lIns="91440" tIns="45720" rIns="91440" bIns="45720" anchor="ctr"/>
            <a:lstStyle/>
            <a:p>
              <a:pPr algn="ctr"/>
              <a:r>
                <a:rPr lang="en-US" sz="1200">
                  <a:solidFill>
                    <a:schemeClr val="bg1"/>
                  </a:solidFill>
                  <a:cs typeface="Calibri"/>
                </a:rPr>
                <a:t>Thank you!</a:t>
              </a:r>
            </a:p>
          </p:txBody>
        </p:sp>
      </p:grpSp>
      <p:sp>
        <p:nvSpPr>
          <p:cNvPr id="18" name="TextBox 17">
            <a:extLst>
              <a:ext uri="{FF2B5EF4-FFF2-40B4-BE49-F238E27FC236}">
                <a16:creationId xmlns:a16="http://schemas.microsoft.com/office/drawing/2014/main" id="{CF47A5F0-0E57-CE3B-C414-0656752B7F9E}"/>
              </a:ext>
            </a:extLst>
          </p:cNvPr>
          <p:cNvSpPr txBox="1"/>
          <p:nvPr/>
        </p:nvSpPr>
        <p:spPr>
          <a:xfrm>
            <a:off x="11549575"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13</a:t>
            </a:r>
          </a:p>
        </p:txBody>
      </p:sp>
      <p:sp>
        <p:nvSpPr>
          <p:cNvPr id="23" name="TextBox 22">
            <a:extLst>
              <a:ext uri="{FF2B5EF4-FFF2-40B4-BE49-F238E27FC236}">
                <a16:creationId xmlns:a16="http://schemas.microsoft.com/office/drawing/2014/main" id="{B0A55CEF-99D5-FB2B-238E-C025175DAA67}"/>
              </a:ext>
            </a:extLst>
          </p:cNvPr>
          <p:cNvSpPr txBox="1"/>
          <p:nvPr/>
        </p:nvSpPr>
        <p:spPr>
          <a:xfrm>
            <a:off x="592596" y="273519"/>
            <a:ext cx="9058432" cy="553998"/>
          </a:xfrm>
          <a:prstGeom prst="rect">
            <a:avLst/>
          </a:prstGeom>
          <a:noFill/>
        </p:spPr>
        <p:txBody>
          <a:bodyPr wrap="square" lIns="91440" tIns="45720" rIns="91440" bIns="45720" rtlCol="0" anchor="t">
            <a:spAutoFit/>
          </a:bodyPr>
          <a:lstStyle/>
          <a:p>
            <a:r>
              <a:rPr lang="en-US" altLang="zh-CN" sz="3000" b="1">
                <a:solidFill>
                  <a:srgbClr val="2F5597"/>
                </a:solidFill>
                <a:latin typeface="Malgun Gothic"/>
                <a:ea typeface="Malgun Gothic"/>
              </a:rPr>
              <a:t>A Proactive Step to Shape SSR's Future</a:t>
            </a:r>
            <a:endParaRPr lang="en-US">
              <a:solidFill>
                <a:srgbClr val="2F5597"/>
              </a:solidFill>
              <a:cs typeface="Calibri" panose="020F0502020204030204"/>
            </a:endParaRPr>
          </a:p>
        </p:txBody>
      </p:sp>
      <p:sp>
        <p:nvSpPr>
          <p:cNvPr id="24" name="TextBox 23">
            <a:extLst>
              <a:ext uri="{FF2B5EF4-FFF2-40B4-BE49-F238E27FC236}">
                <a16:creationId xmlns:a16="http://schemas.microsoft.com/office/drawing/2014/main" id="{E5D1CBB7-3126-19C5-4862-05E976F7034D}"/>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grpSp>
        <p:nvGrpSpPr>
          <p:cNvPr id="32" name="Group 31">
            <a:extLst>
              <a:ext uri="{FF2B5EF4-FFF2-40B4-BE49-F238E27FC236}">
                <a16:creationId xmlns:a16="http://schemas.microsoft.com/office/drawing/2014/main" id="{74420E87-08DC-092D-0012-69DDD4464161}"/>
              </a:ext>
            </a:extLst>
          </p:cNvPr>
          <p:cNvGrpSpPr/>
          <p:nvPr/>
        </p:nvGrpSpPr>
        <p:grpSpPr>
          <a:xfrm>
            <a:off x="7496144" y="0"/>
            <a:ext cx="796290" cy="182880"/>
            <a:chOff x="7496144" y="0"/>
            <a:chExt cx="796290" cy="182880"/>
          </a:xfrm>
        </p:grpSpPr>
        <p:sp>
          <p:nvSpPr>
            <p:cNvPr id="51" name="object 7">
              <a:extLst>
                <a:ext uri="{FF2B5EF4-FFF2-40B4-BE49-F238E27FC236}">
                  <a16:creationId xmlns:a16="http://schemas.microsoft.com/office/drawing/2014/main" id="{B2EC0749-359B-1179-4B46-591CB34277B0}"/>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2" name="object 8">
              <a:extLst>
                <a:ext uri="{FF2B5EF4-FFF2-40B4-BE49-F238E27FC236}">
                  <a16:creationId xmlns:a16="http://schemas.microsoft.com/office/drawing/2014/main" id="{92976016-A864-D529-B529-732F9B58C980}"/>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33" name="Group 32">
            <a:extLst>
              <a:ext uri="{FF2B5EF4-FFF2-40B4-BE49-F238E27FC236}">
                <a16:creationId xmlns:a16="http://schemas.microsoft.com/office/drawing/2014/main" id="{3C450415-F9B8-5C80-ACC9-425EFBE57C9A}"/>
              </a:ext>
            </a:extLst>
          </p:cNvPr>
          <p:cNvGrpSpPr/>
          <p:nvPr/>
        </p:nvGrpSpPr>
        <p:grpSpPr>
          <a:xfrm>
            <a:off x="8292434" y="0"/>
            <a:ext cx="796290" cy="182880"/>
            <a:chOff x="9150262" y="556"/>
            <a:chExt cx="796290" cy="175683"/>
          </a:xfrm>
        </p:grpSpPr>
        <p:sp>
          <p:nvSpPr>
            <p:cNvPr id="49" name="object 9">
              <a:extLst>
                <a:ext uri="{FF2B5EF4-FFF2-40B4-BE49-F238E27FC236}">
                  <a16:creationId xmlns:a16="http://schemas.microsoft.com/office/drawing/2014/main" id="{5CF76CA3-F761-1D27-8551-29F0808A1D9D}"/>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0" name="object 10">
              <a:extLst>
                <a:ext uri="{FF2B5EF4-FFF2-40B4-BE49-F238E27FC236}">
                  <a16:creationId xmlns:a16="http://schemas.microsoft.com/office/drawing/2014/main" id="{7673A4C3-2C42-E158-3388-79EE921596B5}"/>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34" name="Group 33">
            <a:extLst>
              <a:ext uri="{FF2B5EF4-FFF2-40B4-BE49-F238E27FC236}">
                <a16:creationId xmlns:a16="http://schemas.microsoft.com/office/drawing/2014/main" id="{C5A38E24-0372-7AB8-4C6E-FA85CF4937AB}"/>
              </a:ext>
            </a:extLst>
          </p:cNvPr>
          <p:cNvGrpSpPr/>
          <p:nvPr/>
        </p:nvGrpSpPr>
        <p:grpSpPr>
          <a:xfrm>
            <a:off x="9885014" y="0"/>
            <a:ext cx="796290" cy="182880"/>
            <a:chOff x="9953882" y="556"/>
            <a:chExt cx="796290" cy="175683"/>
          </a:xfrm>
        </p:grpSpPr>
        <p:sp>
          <p:nvSpPr>
            <p:cNvPr id="47" name="object 11">
              <a:extLst>
                <a:ext uri="{FF2B5EF4-FFF2-40B4-BE49-F238E27FC236}">
                  <a16:creationId xmlns:a16="http://schemas.microsoft.com/office/drawing/2014/main" id="{89548F3D-667B-32FA-7B6F-99FB2FB81A45}"/>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8" name="object 12">
              <a:extLst>
                <a:ext uri="{FF2B5EF4-FFF2-40B4-BE49-F238E27FC236}">
                  <a16:creationId xmlns:a16="http://schemas.microsoft.com/office/drawing/2014/main" id="{0AC1A190-428C-7BF4-E8AC-819D44EAB32B}"/>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35" name="Group 34">
            <a:extLst>
              <a:ext uri="{FF2B5EF4-FFF2-40B4-BE49-F238E27FC236}">
                <a16:creationId xmlns:a16="http://schemas.microsoft.com/office/drawing/2014/main" id="{F0708683-2FE3-8BFD-6091-C3DF15E9208D}"/>
              </a:ext>
            </a:extLst>
          </p:cNvPr>
          <p:cNvGrpSpPr/>
          <p:nvPr/>
        </p:nvGrpSpPr>
        <p:grpSpPr>
          <a:xfrm>
            <a:off x="10681304" y="0"/>
            <a:ext cx="796290" cy="182880"/>
            <a:chOff x="10745865" y="556"/>
            <a:chExt cx="796290" cy="175683"/>
          </a:xfrm>
          <a:solidFill>
            <a:srgbClr val="44546A"/>
          </a:solidFill>
        </p:grpSpPr>
        <p:sp>
          <p:nvSpPr>
            <p:cNvPr id="45" name="object 13">
              <a:extLst>
                <a:ext uri="{FF2B5EF4-FFF2-40B4-BE49-F238E27FC236}">
                  <a16:creationId xmlns:a16="http://schemas.microsoft.com/office/drawing/2014/main" id="{F2471782-43E5-DCF4-E047-8CDEE978A72A}"/>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46" name="object 14">
              <a:extLst>
                <a:ext uri="{FF2B5EF4-FFF2-40B4-BE49-F238E27FC236}">
                  <a16:creationId xmlns:a16="http://schemas.microsoft.com/office/drawing/2014/main" id="{0BBD11B0-DFBC-31C2-1F8B-9FCA275A9A96}"/>
                </a:ext>
              </a:extLst>
            </p:cNvPr>
            <p:cNvSpPr txBox="1"/>
            <p:nvPr/>
          </p:nvSpPr>
          <p:spPr>
            <a:xfrm>
              <a:off x="10856562" y="31755"/>
              <a:ext cx="576579" cy="96913"/>
            </a:xfrm>
            <a:prstGeom prst="rect">
              <a:avLst/>
            </a:prstGeom>
            <a:grpFill/>
          </p:spPr>
          <p:txBody>
            <a:bodyPr vert="horz" wrap="square" lIns="0" tIns="8467" rIns="0" bIns="0" rtlCol="0">
              <a:spAutoFit/>
            </a:bodyPr>
            <a:lstStyle/>
            <a:p>
              <a:pPr marL="8467" algn="ctr">
                <a:spcBef>
                  <a:spcPts val="67"/>
                </a:spcBef>
              </a:pPr>
              <a:r>
                <a:rPr lang="en-US" sz="600">
                  <a:solidFill>
                    <a:schemeClr val="bg1"/>
                  </a:solidFill>
                  <a:latin typeface="Georgia"/>
                  <a:cs typeface="Georgia"/>
                </a:rPr>
                <a:t>Conclusion</a:t>
              </a:r>
              <a:endParaRPr sz="600">
                <a:solidFill>
                  <a:schemeClr val="bg1"/>
                </a:solidFill>
                <a:latin typeface="Georgia"/>
                <a:cs typeface="Georgia"/>
              </a:endParaRPr>
            </a:p>
          </p:txBody>
        </p:sp>
      </p:grpSp>
      <p:grpSp>
        <p:nvGrpSpPr>
          <p:cNvPr id="36" name="Group 35">
            <a:extLst>
              <a:ext uri="{FF2B5EF4-FFF2-40B4-BE49-F238E27FC236}">
                <a16:creationId xmlns:a16="http://schemas.microsoft.com/office/drawing/2014/main" id="{E335F2D4-2F7C-0408-E5FB-4C7CE40405E6}"/>
              </a:ext>
            </a:extLst>
          </p:cNvPr>
          <p:cNvGrpSpPr/>
          <p:nvPr/>
        </p:nvGrpSpPr>
        <p:grpSpPr>
          <a:xfrm>
            <a:off x="5903564" y="556"/>
            <a:ext cx="796290" cy="182880"/>
            <a:chOff x="6761559" y="0"/>
            <a:chExt cx="796290" cy="175683"/>
          </a:xfrm>
        </p:grpSpPr>
        <p:sp>
          <p:nvSpPr>
            <p:cNvPr id="43" name="object 11">
              <a:extLst>
                <a:ext uri="{FF2B5EF4-FFF2-40B4-BE49-F238E27FC236}">
                  <a16:creationId xmlns:a16="http://schemas.microsoft.com/office/drawing/2014/main" id="{9FA4DD81-7EE4-671E-4FA3-B6B9A3A9346E}"/>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solidFill>
              <a:schemeClr val="bg1"/>
            </a:solidFill>
            <a:ln w="12699">
              <a:solidFill>
                <a:schemeClr val="bg2">
                  <a:lumMod val="75000"/>
                </a:schemeClr>
              </a:solidFill>
            </a:ln>
          </p:spPr>
          <p:txBody>
            <a:bodyPr wrap="square" lIns="0" tIns="0" rIns="0" bIns="0" rtlCol="0"/>
            <a:lstStyle/>
            <a:p>
              <a:endParaRPr sz="1200"/>
            </a:p>
          </p:txBody>
        </p:sp>
        <p:sp>
          <p:nvSpPr>
            <p:cNvPr id="44" name="object 12">
              <a:extLst>
                <a:ext uri="{FF2B5EF4-FFF2-40B4-BE49-F238E27FC236}">
                  <a16:creationId xmlns:a16="http://schemas.microsoft.com/office/drawing/2014/main" id="{21B42438-E467-0554-57D5-629C6BAA32E9}"/>
                </a:ext>
              </a:extLst>
            </p:cNvPr>
            <p:cNvSpPr txBox="1"/>
            <p:nvPr/>
          </p:nvSpPr>
          <p:spPr>
            <a:xfrm>
              <a:off x="6921468" y="31200"/>
              <a:ext cx="477520" cy="96913"/>
            </a:xfrm>
            <a:prstGeom prst="rect">
              <a:avLst/>
            </a:prstGeom>
            <a:solidFill>
              <a:schemeClr val="bg1"/>
            </a:solidFill>
            <a:ln>
              <a:solidFill>
                <a:schemeClr val="bg1"/>
              </a:solidFill>
            </a:ln>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37" name="Group 36">
            <a:extLst>
              <a:ext uri="{FF2B5EF4-FFF2-40B4-BE49-F238E27FC236}">
                <a16:creationId xmlns:a16="http://schemas.microsoft.com/office/drawing/2014/main" id="{55F8AC82-12D7-D50A-5F91-5306F0DA3A25}"/>
              </a:ext>
            </a:extLst>
          </p:cNvPr>
          <p:cNvGrpSpPr/>
          <p:nvPr/>
        </p:nvGrpSpPr>
        <p:grpSpPr>
          <a:xfrm>
            <a:off x="9088724" y="0"/>
            <a:ext cx="796290" cy="182880"/>
            <a:chOff x="9953882" y="556"/>
            <a:chExt cx="796290" cy="175683"/>
          </a:xfrm>
        </p:grpSpPr>
        <p:sp>
          <p:nvSpPr>
            <p:cNvPr id="41" name="object 11">
              <a:extLst>
                <a:ext uri="{FF2B5EF4-FFF2-40B4-BE49-F238E27FC236}">
                  <a16:creationId xmlns:a16="http://schemas.microsoft.com/office/drawing/2014/main" id="{2E019589-7AE9-B378-4180-F97EDBC72770}"/>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2" name="object 12">
              <a:extLst>
                <a:ext uri="{FF2B5EF4-FFF2-40B4-BE49-F238E27FC236}">
                  <a16:creationId xmlns:a16="http://schemas.microsoft.com/office/drawing/2014/main" id="{40D9B605-9DE7-7778-EBC6-8E63302E1BD2}"/>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38" name="Group 37">
            <a:extLst>
              <a:ext uri="{FF2B5EF4-FFF2-40B4-BE49-F238E27FC236}">
                <a16:creationId xmlns:a16="http://schemas.microsoft.com/office/drawing/2014/main" id="{A3E480B2-D355-7653-1D75-04443B9DEE9D}"/>
              </a:ext>
            </a:extLst>
          </p:cNvPr>
          <p:cNvGrpSpPr/>
          <p:nvPr/>
        </p:nvGrpSpPr>
        <p:grpSpPr>
          <a:xfrm>
            <a:off x="6699854" y="556"/>
            <a:ext cx="796290" cy="182880"/>
            <a:chOff x="10745865" y="556"/>
            <a:chExt cx="796290" cy="175683"/>
          </a:xfrm>
        </p:grpSpPr>
        <p:sp>
          <p:nvSpPr>
            <p:cNvPr id="39" name="object 13">
              <a:extLst>
                <a:ext uri="{FF2B5EF4-FFF2-40B4-BE49-F238E27FC236}">
                  <a16:creationId xmlns:a16="http://schemas.microsoft.com/office/drawing/2014/main" id="{2C6D3853-FAE1-E7E5-2B6C-E13BA20FB716}"/>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0" name="object 14">
              <a:extLst>
                <a:ext uri="{FF2B5EF4-FFF2-40B4-BE49-F238E27FC236}">
                  <a16:creationId xmlns:a16="http://schemas.microsoft.com/office/drawing/2014/main" id="{7F2957FE-C23A-A2C3-BFD8-314E28917F6E}"/>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
        <p:nvSpPr>
          <p:cNvPr id="7" name="TextBox 6">
            <a:extLst>
              <a:ext uri="{FF2B5EF4-FFF2-40B4-BE49-F238E27FC236}">
                <a16:creationId xmlns:a16="http://schemas.microsoft.com/office/drawing/2014/main" id="{DDFCF666-2621-7B9E-3BE4-75D52EAA23B7}"/>
              </a:ext>
            </a:extLst>
          </p:cNvPr>
          <p:cNvSpPr txBox="1"/>
          <p:nvPr/>
        </p:nvSpPr>
        <p:spPr>
          <a:xfrm>
            <a:off x="426243" y="1119187"/>
            <a:ext cx="109537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With the presence of cyberthreats to companies in any industry, a sound cybersecurity practice is vital to an organization's long-term health.</a:t>
            </a:r>
            <a:endParaRPr lang="en-US"/>
          </a:p>
          <a:p>
            <a:pPr algn="ctr"/>
            <a:endParaRPr lang="en-US">
              <a:cs typeface="Calibri"/>
            </a:endParaRPr>
          </a:p>
          <a:p>
            <a:pPr algn="ctr"/>
            <a:r>
              <a:rPr lang="en-US">
                <a:cs typeface="Calibri"/>
              </a:rPr>
              <a:t>Preventing against any incoming cybersecurity threats is key to ensuring business continuity, financial safety, and overall protection from outside threats if these standards are in place.</a:t>
            </a:r>
            <a:endParaRPr lang="en-US"/>
          </a:p>
          <a:p>
            <a:pPr algn="ctr"/>
            <a:endParaRPr lang="en-US">
              <a:cs typeface="Calibri"/>
            </a:endParaRPr>
          </a:p>
          <a:p>
            <a:pPr algn="ctr"/>
            <a:r>
              <a:rPr lang="en-US">
                <a:cs typeface="Calibri"/>
              </a:rPr>
              <a:t>Following all steps of the recommendation will ensure the highest level of confidence possible to protect against future attacks and help sustain </a:t>
            </a:r>
            <a:r>
              <a:rPr lang="en-US" b="1">
                <a:solidFill>
                  <a:srgbClr val="2F5597"/>
                </a:solidFill>
                <a:cs typeface="Calibri"/>
              </a:rPr>
              <a:t>Shop, Stop, and Roll</a:t>
            </a:r>
            <a:r>
              <a:rPr lang="en-US">
                <a:cs typeface="Calibri"/>
              </a:rPr>
              <a:t> as a prominent figure in their industry for years to come.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47AF-1F9F-AF00-0425-2F467D5E7DB9}"/>
              </a:ext>
            </a:extLst>
          </p:cNvPr>
          <p:cNvSpPr>
            <a:spLocks noGrp="1"/>
          </p:cNvSpPr>
          <p:nvPr>
            <p:ph type="title"/>
          </p:nvPr>
        </p:nvSpPr>
        <p:spPr>
          <a:xfrm>
            <a:off x="4816928" y="2766218"/>
            <a:ext cx="2558143" cy="1325563"/>
          </a:xfrm>
        </p:spPr>
        <p:txBody>
          <a:bodyPr/>
          <a:lstStyle/>
          <a:p>
            <a:r>
              <a:rPr lang="en-US"/>
              <a:t>APPENDIX</a:t>
            </a:r>
          </a:p>
        </p:txBody>
      </p:sp>
    </p:spTree>
    <p:extLst>
      <p:ext uri="{BB962C8B-B14F-4D97-AF65-F5344CB8AC3E}">
        <p14:creationId xmlns:p14="http://schemas.microsoft.com/office/powerpoint/2010/main" val="308534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6B0C505-54B4-4897-8F66-EB2F6CB2F8E8}"/>
              </a:ext>
            </a:extLst>
          </p:cNvPr>
          <p:cNvSpPr>
            <a:spLocks noGrp="1"/>
          </p:cNvSpPr>
          <p:nvPr>
            <p:ph type="title"/>
          </p:nvPr>
        </p:nvSpPr>
        <p:spPr>
          <a:xfrm>
            <a:off x="120321" y="129841"/>
            <a:ext cx="4649532" cy="479759"/>
          </a:xfrm>
        </p:spPr>
        <p:txBody>
          <a:bodyPr>
            <a:normAutofit/>
          </a:bodyPr>
          <a:lstStyle/>
          <a:p>
            <a:r>
              <a:rPr lang="en-US" sz="2000"/>
              <a:t>Vendor Risk Management- Nudge security</a:t>
            </a:r>
          </a:p>
        </p:txBody>
      </p:sp>
      <p:pic>
        <p:nvPicPr>
          <p:cNvPr id="4" name="Picture 3">
            <a:extLst>
              <a:ext uri="{FF2B5EF4-FFF2-40B4-BE49-F238E27FC236}">
                <a16:creationId xmlns:a16="http://schemas.microsoft.com/office/drawing/2014/main" id="{A84AB46B-793A-7D8B-D26E-411EEDB6A97E}"/>
              </a:ext>
            </a:extLst>
          </p:cNvPr>
          <p:cNvPicPr>
            <a:picLocks noChangeAspect="1"/>
          </p:cNvPicPr>
          <p:nvPr/>
        </p:nvPicPr>
        <p:blipFill>
          <a:blip r:embed="rId2"/>
          <a:stretch>
            <a:fillRect/>
          </a:stretch>
        </p:blipFill>
        <p:spPr>
          <a:xfrm>
            <a:off x="0" y="575996"/>
            <a:ext cx="6242614" cy="4883727"/>
          </a:xfrm>
          <a:prstGeom prst="rect">
            <a:avLst/>
          </a:prstGeom>
        </p:spPr>
      </p:pic>
      <p:pic>
        <p:nvPicPr>
          <p:cNvPr id="8" name="Picture 7">
            <a:extLst>
              <a:ext uri="{FF2B5EF4-FFF2-40B4-BE49-F238E27FC236}">
                <a16:creationId xmlns:a16="http://schemas.microsoft.com/office/drawing/2014/main" id="{8F99F77C-943A-ED59-8E05-53AE7881352E}"/>
              </a:ext>
            </a:extLst>
          </p:cNvPr>
          <p:cNvPicPr>
            <a:picLocks noChangeAspect="1"/>
          </p:cNvPicPr>
          <p:nvPr/>
        </p:nvPicPr>
        <p:blipFill>
          <a:blip r:embed="rId3"/>
          <a:stretch>
            <a:fillRect/>
          </a:stretch>
        </p:blipFill>
        <p:spPr>
          <a:xfrm>
            <a:off x="2599604" y="499735"/>
            <a:ext cx="7646559" cy="4993592"/>
          </a:xfrm>
          <a:prstGeom prst="rect">
            <a:avLst/>
          </a:prstGeom>
        </p:spPr>
      </p:pic>
      <p:pic>
        <p:nvPicPr>
          <p:cNvPr id="10" name="Picture 9">
            <a:extLst>
              <a:ext uri="{FF2B5EF4-FFF2-40B4-BE49-F238E27FC236}">
                <a16:creationId xmlns:a16="http://schemas.microsoft.com/office/drawing/2014/main" id="{35DB97BB-3D47-2D08-0195-6CC38F53E6C7}"/>
              </a:ext>
            </a:extLst>
          </p:cNvPr>
          <p:cNvPicPr>
            <a:picLocks noChangeAspect="1"/>
          </p:cNvPicPr>
          <p:nvPr/>
        </p:nvPicPr>
        <p:blipFill>
          <a:blip r:embed="rId4"/>
          <a:stretch>
            <a:fillRect/>
          </a:stretch>
        </p:blipFill>
        <p:spPr>
          <a:xfrm>
            <a:off x="5539455" y="814682"/>
            <a:ext cx="6364883" cy="4363697"/>
          </a:xfrm>
          <a:prstGeom prst="rect">
            <a:avLst/>
          </a:prstGeom>
        </p:spPr>
      </p:pic>
    </p:spTree>
    <p:extLst>
      <p:ext uri="{BB962C8B-B14F-4D97-AF65-F5344CB8AC3E}">
        <p14:creationId xmlns:p14="http://schemas.microsoft.com/office/powerpoint/2010/main" val="24040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background with a lock&#10;&#10;Description automatically generated">
            <a:extLst>
              <a:ext uri="{FF2B5EF4-FFF2-40B4-BE49-F238E27FC236}">
                <a16:creationId xmlns:a16="http://schemas.microsoft.com/office/drawing/2014/main" id="{63FBB84A-5C62-B4E4-210F-AA5DF795BFB7}"/>
              </a:ext>
            </a:extLst>
          </p:cNvPr>
          <p:cNvPicPr>
            <a:picLocks noChangeAspect="1"/>
          </p:cNvPicPr>
          <p:nvPr/>
        </p:nvPicPr>
        <p:blipFill>
          <a:blip r:embed="rId2"/>
          <a:stretch>
            <a:fillRect/>
          </a:stretch>
        </p:blipFill>
        <p:spPr>
          <a:xfrm>
            <a:off x="5057775" y="1713814"/>
            <a:ext cx="7134225" cy="4011397"/>
          </a:xfrm>
          <a:prstGeom prst="rect">
            <a:avLst/>
          </a:prstGeom>
        </p:spPr>
      </p:pic>
      <p:sp>
        <p:nvSpPr>
          <p:cNvPr id="17" name="TextBox 16">
            <a:extLst>
              <a:ext uri="{FF2B5EF4-FFF2-40B4-BE49-F238E27FC236}">
                <a16:creationId xmlns:a16="http://schemas.microsoft.com/office/drawing/2014/main" id="{6F0A568C-24AB-6C9E-9383-D89D500A2632}"/>
              </a:ext>
            </a:extLst>
          </p:cNvPr>
          <p:cNvSpPr txBox="1"/>
          <p:nvPr/>
        </p:nvSpPr>
        <p:spPr>
          <a:xfrm>
            <a:off x="532665" y="354624"/>
            <a:ext cx="9058432" cy="182880"/>
          </a:xfrm>
          <a:prstGeom prst="rect">
            <a:avLst/>
          </a:prstGeom>
          <a:noFill/>
        </p:spPr>
        <p:txBody>
          <a:bodyPr wrap="square" lIns="91440" tIns="45720" rIns="91440" bIns="45720" rtlCol="0" anchor="t">
            <a:spAutoFit/>
          </a:bodyPr>
          <a:lstStyle/>
          <a:p>
            <a:r>
              <a:rPr lang="en-US" sz="3000" b="1">
                <a:solidFill>
                  <a:schemeClr val="accent1">
                    <a:lumMod val="75000"/>
                  </a:schemeClr>
                </a:solidFill>
                <a:latin typeface="Malgun Gothic"/>
                <a:ea typeface="Malgun Gothic"/>
              </a:rPr>
              <a:t>Agenda</a:t>
            </a:r>
            <a:endParaRPr lang="en-US" sz="3000" b="1">
              <a:solidFill>
                <a:schemeClr val="accent1">
                  <a:lumMod val="75000"/>
                </a:schemeClr>
              </a:solidFill>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C644DDC3-15DA-A541-A049-DC81B6BF7F3E}"/>
              </a:ext>
            </a:extLst>
          </p:cNvPr>
          <p:cNvSpPr txBox="1"/>
          <p:nvPr/>
        </p:nvSpPr>
        <p:spPr>
          <a:xfrm>
            <a:off x="390577" y="385821"/>
            <a:ext cx="134668" cy="507831"/>
          </a:xfrm>
          <a:prstGeom prst="rect">
            <a:avLst/>
          </a:prstGeom>
          <a:solidFill>
            <a:schemeClr val="accent1">
              <a:lumMod val="75000"/>
            </a:schemeClr>
          </a:solidFill>
        </p:spPr>
        <p:txBody>
          <a:bodyPr wrap="square" rtlCol="0">
            <a:spAutoFit/>
          </a:bodyPr>
          <a:lstStyle/>
          <a:p>
            <a:endParaRPr lang="en-US" sz="2700"/>
          </a:p>
        </p:txBody>
      </p:sp>
      <p:sp>
        <p:nvSpPr>
          <p:cNvPr id="22" name="TextBox 21">
            <a:extLst>
              <a:ext uri="{FF2B5EF4-FFF2-40B4-BE49-F238E27FC236}">
                <a16:creationId xmlns:a16="http://schemas.microsoft.com/office/drawing/2014/main" id="{00BA74FC-B8D6-2341-EE8E-E994E3BE85F3}"/>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02</a:t>
            </a:r>
          </a:p>
        </p:txBody>
      </p:sp>
      <p:grpSp>
        <p:nvGrpSpPr>
          <p:cNvPr id="10" name="Group 10"/>
          <p:cNvGrpSpPr/>
          <p:nvPr/>
        </p:nvGrpSpPr>
        <p:grpSpPr>
          <a:xfrm>
            <a:off x="784911" y="2146300"/>
            <a:ext cx="5155516" cy="3128644"/>
            <a:chOff x="0" y="0"/>
            <a:chExt cx="2821119" cy="1432581"/>
          </a:xfrm>
          <a:solidFill>
            <a:schemeClr val="tx2"/>
          </a:solidFill>
        </p:grpSpPr>
        <p:sp>
          <p:nvSpPr>
            <p:cNvPr id="11" name="Freeform 11"/>
            <p:cNvSpPr/>
            <p:nvPr/>
          </p:nvSpPr>
          <p:spPr>
            <a:xfrm>
              <a:off x="0" y="0"/>
              <a:ext cx="2821119" cy="1432580"/>
            </a:xfrm>
            <a:custGeom>
              <a:avLst/>
              <a:gdLst/>
              <a:ahLst/>
              <a:cxnLst/>
              <a:rect l="l" t="t" r="r" b="b"/>
              <a:pathLst>
                <a:path w="2821119" h="1432580">
                  <a:moveTo>
                    <a:pt x="0" y="0"/>
                  </a:moveTo>
                  <a:lnTo>
                    <a:pt x="2821119" y="0"/>
                  </a:lnTo>
                  <a:lnTo>
                    <a:pt x="2821119" y="1432580"/>
                  </a:lnTo>
                  <a:lnTo>
                    <a:pt x="0" y="1432580"/>
                  </a:lnTo>
                  <a:lnTo>
                    <a:pt x="0" y="0"/>
                  </a:lnTo>
                </a:path>
              </a:pathLst>
            </a:custGeom>
            <a:grpFill/>
          </p:spPr>
          <p:txBody>
            <a:bodyPr/>
            <a:lstStyle/>
            <a:p>
              <a:endParaRPr lang="en-US" sz="1067"/>
            </a:p>
          </p:txBody>
        </p:sp>
      </p:grpSp>
      <p:sp>
        <p:nvSpPr>
          <p:cNvPr id="13" name="TextBox 13"/>
          <p:cNvSpPr txBox="1"/>
          <p:nvPr/>
        </p:nvSpPr>
        <p:spPr>
          <a:xfrm>
            <a:off x="984837" y="2339677"/>
            <a:ext cx="4464129" cy="271036"/>
          </a:xfrm>
          <a:prstGeom prst="rect">
            <a:avLst/>
          </a:prstGeom>
        </p:spPr>
        <p:txBody>
          <a:bodyPr lIns="0" tIns="0" rIns="0" bIns="0" rtlCol="0" anchor="t">
            <a:spAutoFit/>
          </a:bodyPr>
          <a:lstStyle/>
          <a:p>
            <a:pPr>
              <a:lnSpc>
                <a:spcPts val="1866"/>
              </a:lnSpc>
              <a:spcBef>
                <a:spcPct val="0"/>
              </a:spcBef>
            </a:pPr>
            <a:r>
              <a:rPr lang="en-US" sz="2667">
                <a:solidFill>
                  <a:srgbClr val="FFFFFF"/>
                </a:solidFill>
                <a:latin typeface="Open Sans"/>
              </a:rPr>
              <a:t>Introduction</a:t>
            </a:r>
          </a:p>
        </p:txBody>
      </p:sp>
      <p:sp>
        <p:nvSpPr>
          <p:cNvPr id="14" name="TextBox 14"/>
          <p:cNvSpPr txBox="1"/>
          <p:nvPr/>
        </p:nvSpPr>
        <p:spPr>
          <a:xfrm>
            <a:off x="984839" y="2856394"/>
            <a:ext cx="4464129" cy="271036"/>
          </a:xfrm>
          <a:prstGeom prst="rect">
            <a:avLst/>
          </a:prstGeom>
        </p:spPr>
        <p:txBody>
          <a:bodyPr lIns="0" tIns="0" rIns="0" bIns="0" rtlCol="0" anchor="t">
            <a:spAutoFit/>
          </a:bodyPr>
          <a:lstStyle/>
          <a:p>
            <a:pPr>
              <a:lnSpc>
                <a:spcPts val="1866"/>
              </a:lnSpc>
              <a:spcBef>
                <a:spcPct val="0"/>
              </a:spcBef>
            </a:pPr>
            <a:r>
              <a:rPr lang="en-US" sz="2667">
                <a:solidFill>
                  <a:srgbClr val="FFFFFF"/>
                </a:solidFill>
                <a:latin typeface="Open Sans"/>
              </a:rPr>
              <a:t>Solution</a:t>
            </a:r>
          </a:p>
        </p:txBody>
      </p:sp>
      <p:sp>
        <p:nvSpPr>
          <p:cNvPr id="15" name="TextBox 15"/>
          <p:cNvSpPr txBox="1"/>
          <p:nvPr/>
        </p:nvSpPr>
        <p:spPr>
          <a:xfrm>
            <a:off x="984839" y="3373111"/>
            <a:ext cx="4464129" cy="271036"/>
          </a:xfrm>
          <a:prstGeom prst="rect">
            <a:avLst/>
          </a:prstGeom>
        </p:spPr>
        <p:txBody>
          <a:bodyPr lIns="0" tIns="0" rIns="0" bIns="0" rtlCol="0" anchor="t">
            <a:spAutoFit/>
          </a:bodyPr>
          <a:lstStyle/>
          <a:p>
            <a:pPr>
              <a:lnSpc>
                <a:spcPts val="1866"/>
              </a:lnSpc>
              <a:spcBef>
                <a:spcPct val="0"/>
              </a:spcBef>
            </a:pPr>
            <a:r>
              <a:rPr lang="en-US" sz="2667">
                <a:solidFill>
                  <a:srgbClr val="FFFFFF"/>
                </a:solidFill>
                <a:latin typeface="Open Sans"/>
              </a:rPr>
              <a:t>Timeline</a:t>
            </a:r>
          </a:p>
        </p:txBody>
      </p:sp>
      <p:sp>
        <p:nvSpPr>
          <p:cNvPr id="16" name="TextBox 16"/>
          <p:cNvSpPr txBox="1"/>
          <p:nvPr/>
        </p:nvSpPr>
        <p:spPr>
          <a:xfrm>
            <a:off x="984838" y="4406545"/>
            <a:ext cx="4464129" cy="271036"/>
          </a:xfrm>
          <a:prstGeom prst="rect">
            <a:avLst/>
          </a:prstGeom>
        </p:spPr>
        <p:txBody>
          <a:bodyPr lIns="0" tIns="0" rIns="0" bIns="0" rtlCol="0" anchor="t">
            <a:spAutoFit/>
          </a:bodyPr>
          <a:lstStyle/>
          <a:p>
            <a:pPr>
              <a:lnSpc>
                <a:spcPts val="1866"/>
              </a:lnSpc>
              <a:spcBef>
                <a:spcPct val="0"/>
              </a:spcBef>
            </a:pPr>
            <a:r>
              <a:rPr lang="en-US" sz="2667">
                <a:solidFill>
                  <a:srgbClr val="FFFFFF"/>
                </a:solidFill>
                <a:latin typeface="Open Sans"/>
              </a:rPr>
              <a:t>Risks &amp; </a:t>
            </a:r>
            <a:r>
              <a:rPr lang="en-US" altLang="zh-CN" sz="2667">
                <a:solidFill>
                  <a:srgbClr val="FFFFFF"/>
                </a:solidFill>
                <a:latin typeface="Open Sans"/>
              </a:rPr>
              <a:t>Mitigations</a:t>
            </a:r>
            <a:endParaRPr lang="en-US" sz="2667">
              <a:solidFill>
                <a:srgbClr val="FFFFFF"/>
              </a:solidFill>
              <a:latin typeface="Open Sans"/>
            </a:endParaRPr>
          </a:p>
        </p:txBody>
      </p:sp>
      <p:sp>
        <p:nvSpPr>
          <p:cNvPr id="21" name="TextBox 16">
            <a:extLst>
              <a:ext uri="{FF2B5EF4-FFF2-40B4-BE49-F238E27FC236}">
                <a16:creationId xmlns:a16="http://schemas.microsoft.com/office/drawing/2014/main" id="{1333C7FB-5BF7-9DD6-EF49-83DFB4AEFE1E}"/>
              </a:ext>
            </a:extLst>
          </p:cNvPr>
          <p:cNvSpPr txBox="1"/>
          <p:nvPr/>
        </p:nvSpPr>
        <p:spPr>
          <a:xfrm>
            <a:off x="984839" y="4923262"/>
            <a:ext cx="4464129" cy="271036"/>
          </a:xfrm>
          <a:prstGeom prst="rect">
            <a:avLst/>
          </a:prstGeom>
        </p:spPr>
        <p:txBody>
          <a:bodyPr lIns="0" tIns="0" rIns="0" bIns="0" rtlCol="0" anchor="t">
            <a:spAutoFit/>
          </a:bodyPr>
          <a:lstStyle/>
          <a:p>
            <a:pPr>
              <a:lnSpc>
                <a:spcPts val="1866"/>
              </a:lnSpc>
              <a:spcBef>
                <a:spcPct val="0"/>
              </a:spcBef>
            </a:pPr>
            <a:r>
              <a:rPr lang="en-US" altLang="zh-CN" sz="2667">
                <a:solidFill>
                  <a:srgbClr val="FFFFFF"/>
                </a:solidFill>
                <a:latin typeface="Open Sans"/>
              </a:rPr>
              <a:t>Conclusion</a:t>
            </a:r>
            <a:endParaRPr lang="en-US" sz="2667">
              <a:solidFill>
                <a:srgbClr val="FFFFFF"/>
              </a:solidFill>
              <a:latin typeface="Open Sans"/>
            </a:endParaRPr>
          </a:p>
        </p:txBody>
      </p:sp>
      <p:sp>
        <p:nvSpPr>
          <p:cNvPr id="27" name="TextBox 16">
            <a:extLst>
              <a:ext uri="{FF2B5EF4-FFF2-40B4-BE49-F238E27FC236}">
                <a16:creationId xmlns:a16="http://schemas.microsoft.com/office/drawing/2014/main" id="{3901DDEA-A04A-0B78-7ECF-3D6AFDADFA62}"/>
              </a:ext>
            </a:extLst>
          </p:cNvPr>
          <p:cNvSpPr txBox="1"/>
          <p:nvPr/>
        </p:nvSpPr>
        <p:spPr>
          <a:xfrm>
            <a:off x="984837" y="3889828"/>
            <a:ext cx="4464129" cy="271036"/>
          </a:xfrm>
          <a:prstGeom prst="rect">
            <a:avLst/>
          </a:prstGeom>
        </p:spPr>
        <p:txBody>
          <a:bodyPr lIns="0" tIns="0" rIns="0" bIns="0" rtlCol="0" anchor="t">
            <a:spAutoFit/>
          </a:bodyPr>
          <a:lstStyle/>
          <a:p>
            <a:pPr>
              <a:lnSpc>
                <a:spcPts val="1866"/>
              </a:lnSpc>
              <a:spcBef>
                <a:spcPct val="0"/>
              </a:spcBef>
            </a:pPr>
            <a:r>
              <a:rPr lang="en-US" sz="2667">
                <a:solidFill>
                  <a:srgbClr val="FFFFFF"/>
                </a:solidFill>
                <a:latin typeface="Open Sans"/>
              </a:rPr>
              <a:t>Financial Analysis</a:t>
            </a:r>
          </a:p>
        </p:txBody>
      </p:sp>
      <p:grpSp>
        <p:nvGrpSpPr>
          <p:cNvPr id="45" name="Group 44">
            <a:extLst>
              <a:ext uri="{FF2B5EF4-FFF2-40B4-BE49-F238E27FC236}">
                <a16:creationId xmlns:a16="http://schemas.microsoft.com/office/drawing/2014/main" id="{184FC0A3-895D-E534-3368-45C25733B5E6}"/>
              </a:ext>
            </a:extLst>
          </p:cNvPr>
          <p:cNvGrpSpPr/>
          <p:nvPr/>
        </p:nvGrpSpPr>
        <p:grpSpPr>
          <a:xfrm>
            <a:off x="7496144" y="0"/>
            <a:ext cx="796290" cy="182880"/>
            <a:chOff x="7496144" y="0"/>
            <a:chExt cx="796290" cy="182880"/>
          </a:xfrm>
        </p:grpSpPr>
        <p:sp>
          <p:nvSpPr>
            <p:cNvPr id="8" name="object 7">
              <a:extLst>
                <a:ext uri="{FF2B5EF4-FFF2-40B4-BE49-F238E27FC236}">
                  <a16:creationId xmlns:a16="http://schemas.microsoft.com/office/drawing/2014/main" id="{48B0E90D-0A74-487B-B969-9D9610D086E0}"/>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9" name="object 8">
              <a:extLst>
                <a:ext uri="{FF2B5EF4-FFF2-40B4-BE49-F238E27FC236}">
                  <a16:creationId xmlns:a16="http://schemas.microsoft.com/office/drawing/2014/main" id="{D29ABB1A-2C45-5A06-1038-42730671CD2D}"/>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34" name="Group 33">
            <a:extLst>
              <a:ext uri="{FF2B5EF4-FFF2-40B4-BE49-F238E27FC236}">
                <a16:creationId xmlns:a16="http://schemas.microsoft.com/office/drawing/2014/main" id="{63D139C9-3925-1CDA-466E-5EECA6E3CD70}"/>
              </a:ext>
            </a:extLst>
          </p:cNvPr>
          <p:cNvGrpSpPr/>
          <p:nvPr/>
        </p:nvGrpSpPr>
        <p:grpSpPr>
          <a:xfrm>
            <a:off x="8292434" y="0"/>
            <a:ext cx="796290" cy="182880"/>
            <a:chOff x="9150262" y="556"/>
            <a:chExt cx="796290" cy="175683"/>
          </a:xfrm>
        </p:grpSpPr>
        <p:sp>
          <p:nvSpPr>
            <p:cNvPr id="19" name="object 9">
              <a:extLst>
                <a:ext uri="{FF2B5EF4-FFF2-40B4-BE49-F238E27FC236}">
                  <a16:creationId xmlns:a16="http://schemas.microsoft.com/office/drawing/2014/main" id="{889A120F-F0C1-EC2A-697E-DE86A2BDC56B}"/>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20" name="object 10">
              <a:extLst>
                <a:ext uri="{FF2B5EF4-FFF2-40B4-BE49-F238E27FC236}">
                  <a16:creationId xmlns:a16="http://schemas.microsoft.com/office/drawing/2014/main" id="{8A057010-9CEE-6499-B82F-575D8C245655}"/>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35" name="Group 34">
            <a:extLst>
              <a:ext uri="{FF2B5EF4-FFF2-40B4-BE49-F238E27FC236}">
                <a16:creationId xmlns:a16="http://schemas.microsoft.com/office/drawing/2014/main" id="{A97038E5-A9F3-9637-C82D-FCFE510051CA}"/>
              </a:ext>
            </a:extLst>
          </p:cNvPr>
          <p:cNvGrpSpPr/>
          <p:nvPr/>
        </p:nvGrpSpPr>
        <p:grpSpPr>
          <a:xfrm>
            <a:off x="9885014" y="0"/>
            <a:ext cx="796290" cy="182880"/>
            <a:chOff x="9953882" y="556"/>
            <a:chExt cx="796290" cy="175683"/>
          </a:xfrm>
        </p:grpSpPr>
        <p:sp>
          <p:nvSpPr>
            <p:cNvPr id="23" name="object 11">
              <a:extLst>
                <a:ext uri="{FF2B5EF4-FFF2-40B4-BE49-F238E27FC236}">
                  <a16:creationId xmlns:a16="http://schemas.microsoft.com/office/drawing/2014/main" id="{4642ED40-CFD7-6149-FDFB-680A140E72EB}"/>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24" name="object 12">
              <a:extLst>
                <a:ext uri="{FF2B5EF4-FFF2-40B4-BE49-F238E27FC236}">
                  <a16:creationId xmlns:a16="http://schemas.microsoft.com/office/drawing/2014/main" id="{CBB1F550-8B29-821C-32EE-F40E917B05A0}"/>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36" name="Group 35">
            <a:extLst>
              <a:ext uri="{FF2B5EF4-FFF2-40B4-BE49-F238E27FC236}">
                <a16:creationId xmlns:a16="http://schemas.microsoft.com/office/drawing/2014/main" id="{9A0E444F-35A5-F5D6-E4AB-498FEB255243}"/>
              </a:ext>
            </a:extLst>
          </p:cNvPr>
          <p:cNvGrpSpPr/>
          <p:nvPr/>
        </p:nvGrpSpPr>
        <p:grpSpPr>
          <a:xfrm>
            <a:off x="10681304" y="0"/>
            <a:ext cx="796290" cy="182880"/>
            <a:chOff x="10745865" y="556"/>
            <a:chExt cx="796290" cy="175683"/>
          </a:xfrm>
        </p:grpSpPr>
        <p:sp>
          <p:nvSpPr>
            <p:cNvPr id="25" name="object 13">
              <a:extLst>
                <a:ext uri="{FF2B5EF4-FFF2-40B4-BE49-F238E27FC236}">
                  <a16:creationId xmlns:a16="http://schemas.microsoft.com/office/drawing/2014/main" id="{6DB71782-0556-F282-8494-CBCE49D03117}"/>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26" name="object 14">
              <a:extLst>
                <a:ext uri="{FF2B5EF4-FFF2-40B4-BE49-F238E27FC236}">
                  <a16:creationId xmlns:a16="http://schemas.microsoft.com/office/drawing/2014/main" id="{2A149B08-1873-0A53-93D8-56E2F5C60176}"/>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31" name="Group 30">
            <a:extLst>
              <a:ext uri="{FF2B5EF4-FFF2-40B4-BE49-F238E27FC236}">
                <a16:creationId xmlns:a16="http://schemas.microsoft.com/office/drawing/2014/main" id="{92F31557-2808-2E2B-0CBF-EBD4B24D4E9E}"/>
              </a:ext>
            </a:extLst>
          </p:cNvPr>
          <p:cNvGrpSpPr/>
          <p:nvPr/>
        </p:nvGrpSpPr>
        <p:grpSpPr>
          <a:xfrm>
            <a:off x="5903564" y="556"/>
            <a:ext cx="796290" cy="182880"/>
            <a:chOff x="6761559" y="0"/>
            <a:chExt cx="796290" cy="175683"/>
          </a:xfrm>
        </p:grpSpPr>
        <p:sp>
          <p:nvSpPr>
            <p:cNvPr id="28" name="object 11">
              <a:extLst>
                <a:ext uri="{FF2B5EF4-FFF2-40B4-BE49-F238E27FC236}">
                  <a16:creationId xmlns:a16="http://schemas.microsoft.com/office/drawing/2014/main" id="{D58680F2-55BD-1AD8-9EA8-C8B334DC7667}"/>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solidFill>
              <a:schemeClr val="tx2"/>
            </a:solidFill>
            <a:ln w="12699">
              <a:solidFill>
                <a:srgbClr val="A5A5A5"/>
              </a:solidFill>
            </a:ln>
          </p:spPr>
          <p:txBody>
            <a:bodyPr wrap="square" lIns="0" tIns="0" rIns="0" bIns="0" rtlCol="0"/>
            <a:lstStyle/>
            <a:p>
              <a:endParaRPr sz="1200"/>
            </a:p>
          </p:txBody>
        </p:sp>
        <p:sp>
          <p:nvSpPr>
            <p:cNvPr id="29" name="object 12">
              <a:extLst>
                <a:ext uri="{FF2B5EF4-FFF2-40B4-BE49-F238E27FC236}">
                  <a16:creationId xmlns:a16="http://schemas.microsoft.com/office/drawing/2014/main" id="{8FC3BA28-599A-E2DA-F283-75683D636149}"/>
                </a:ext>
              </a:extLst>
            </p:cNvPr>
            <p:cNvSpPr txBox="1"/>
            <p:nvPr/>
          </p:nvSpPr>
          <p:spPr>
            <a:xfrm>
              <a:off x="6921468" y="31200"/>
              <a:ext cx="477520" cy="111206"/>
            </a:xfrm>
            <a:prstGeom prst="rect">
              <a:avLst/>
            </a:prstGeom>
          </p:spPr>
          <p:txBody>
            <a:bodyPr vert="horz" wrap="square" lIns="0" tIns="8467" rIns="0" bIns="0" rtlCol="0">
              <a:spAutoFit/>
            </a:bodyPr>
            <a:lstStyle/>
            <a:p>
              <a:pPr marL="8467" algn="ctr">
                <a:spcBef>
                  <a:spcPts val="67"/>
                </a:spcBef>
              </a:pPr>
              <a:r>
                <a:rPr lang="en-US" sz="667">
                  <a:solidFill>
                    <a:schemeClr val="bg1"/>
                  </a:solidFill>
                  <a:latin typeface="Georgia"/>
                  <a:cs typeface="Georgia"/>
                </a:rPr>
                <a:t>Agenda</a:t>
              </a:r>
              <a:endParaRPr sz="667">
                <a:solidFill>
                  <a:schemeClr val="bg1"/>
                </a:solidFill>
                <a:latin typeface="Georgia"/>
                <a:cs typeface="Georgia"/>
              </a:endParaRPr>
            </a:p>
          </p:txBody>
        </p:sp>
      </p:grpSp>
      <p:grpSp>
        <p:nvGrpSpPr>
          <p:cNvPr id="37" name="Group 36">
            <a:extLst>
              <a:ext uri="{FF2B5EF4-FFF2-40B4-BE49-F238E27FC236}">
                <a16:creationId xmlns:a16="http://schemas.microsoft.com/office/drawing/2014/main" id="{AC79B698-4EB1-D516-19A6-3E4057081297}"/>
              </a:ext>
            </a:extLst>
          </p:cNvPr>
          <p:cNvGrpSpPr/>
          <p:nvPr/>
        </p:nvGrpSpPr>
        <p:grpSpPr>
          <a:xfrm>
            <a:off x="9088724" y="0"/>
            <a:ext cx="796290" cy="182880"/>
            <a:chOff x="9953882" y="556"/>
            <a:chExt cx="796290" cy="175683"/>
          </a:xfrm>
        </p:grpSpPr>
        <p:sp>
          <p:nvSpPr>
            <p:cNvPr id="38" name="object 11">
              <a:extLst>
                <a:ext uri="{FF2B5EF4-FFF2-40B4-BE49-F238E27FC236}">
                  <a16:creationId xmlns:a16="http://schemas.microsoft.com/office/drawing/2014/main" id="{40027476-D076-A049-B100-5CD97167C73E}"/>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39" name="object 12">
              <a:extLst>
                <a:ext uri="{FF2B5EF4-FFF2-40B4-BE49-F238E27FC236}">
                  <a16:creationId xmlns:a16="http://schemas.microsoft.com/office/drawing/2014/main" id="{E733AD4C-7AFA-6066-6901-E17065F5492E}"/>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42" name="Group 41">
            <a:extLst>
              <a:ext uri="{FF2B5EF4-FFF2-40B4-BE49-F238E27FC236}">
                <a16:creationId xmlns:a16="http://schemas.microsoft.com/office/drawing/2014/main" id="{DB586778-42D2-68CD-70F8-332C577DA6FF}"/>
              </a:ext>
            </a:extLst>
          </p:cNvPr>
          <p:cNvGrpSpPr/>
          <p:nvPr/>
        </p:nvGrpSpPr>
        <p:grpSpPr>
          <a:xfrm>
            <a:off x="6699854" y="556"/>
            <a:ext cx="796290" cy="182880"/>
            <a:chOff x="10745865" y="556"/>
            <a:chExt cx="796290" cy="175683"/>
          </a:xfrm>
        </p:grpSpPr>
        <p:sp>
          <p:nvSpPr>
            <p:cNvPr id="43" name="object 13">
              <a:extLst>
                <a:ext uri="{FF2B5EF4-FFF2-40B4-BE49-F238E27FC236}">
                  <a16:creationId xmlns:a16="http://schemas.microsoft.com/office/drawing/2014/main" id="{5214F2D2-16C2-BF1D-7B8E-C9CC2B55A268}"/>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4" name="object 14">
              <a:extLst>
                <a:ext uri="{FF2B5EF4-FFF2-40B4-BE49-F238E27FC236}">
                  <a16:creationId xmlns:a16="http://schemas.microsoft.com/office/drawing/2014/main" id="{BD4A33A8-5A79-BCE6-3888-FD004A23846E}"/>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A0E7B7-089E-7E45-BD38-66FAE4AEC32A}"/>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03</a:t>
            </a:r>
          </a:p>
        </p:txBody>
      </p:sp>
      <p:sp>
        <p:nvSpPr>
          <p:cNvPr id="9" name="TextBox 8">
            <a:extLst>
              <a:ext uri="{FF2B5EF4-FFF2-40B4-BE49-F238E27FC236}">
                <a16:creationId xmlns:a16="http://schemas.microsoft.com/office/drawing/2014/main" id="{02228ED5-D27A-CE94-C3FB-0E350B559C54}"/>
              </a:ext>
            </a:extLst>
          </p:cNvPr>
          <p:cNvSpPr txBox="1"/>
          <p:nvPr/>
        </p:nvSpPr>
        <p:spPr>
          <a:xfrm>
            <a:off x="592596" y="359244"/>
            <a:ext cx="9058432" cy="553998"/>
          </a:xfrm>
          <a:prstGeom prst="rect">
            <a:avLst/>
          </a:prstGeom>
          <a:noFill/>
        </p:spPr>
        <p:txBody>
          <a:bodyPr wrap="square" lIns="91440" tIns="45720" rIns="91440" bIns="45720" rtlCol="0" anchor="t">
            <a:spAutoFit/>
          </a:bodyPr>
          <a:lstStyle/>
          <a:p>
            <a:r>
              <a:rPr lang="en-US" altLang="zh-CN" sz="3000" b="1">
                <a:solidFill>
                  <a:schemeClr val="accent1">
                    <a:lumMod val="75000"/>
                  </a:schemeClr>
                </a:solidFill>
                <a:latin typeface="Malgun Gothic"/>
                <a:ea typeface="Malgun Gothic"/>
              </a:rPr>
              <a:t>Evaluating SSR's Cybersecurity Capability</a:t>
            </a:r>
            <a:endParaRPr lang="en-US">
              <a:solidFill>
                <a:schemeClr val="accent1">
                  <a:lumMod val="75000"/>
                </a:schemeClr>
              </a:solidFill>
            </a:endParaRPr>
          </a:p>
        </p:txBody>
      </p:sp>
      <p:sp>
        <p:nvSpPr>
          <p:cNvPr id="11" name="TextBox 10">
            <a:extLst>
              <a:ext uri="{FF2B5EF4-FFF2-40B4-BE49-F238E27FC236}">
                <a16:creationId xmlns:a16="http://schemas.microsoft.com/office/drawing/2014/main" id="{F9993AAD-13F3-5D01-3F4F-64CD77E1B631}"/>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grpSp>
        <p:nvGrpSpPr>
          <p:cNvPr id="5" name="Group 8">
            <a:extLst>
              <a:ext uri="{FF2B5EF4-FFF2-40B4-BE49-F238E27FC236}">
                <a16:creationId xmlns:a16="http://schemas.microsoft.com/office/drawing/2014/main" id="{25266CCB-CD80-217F-B928-015D5638AD3A}"/>
              </a:ext>
            </a:extLst>
          </p:cNvPr>
          <p:cNvGrpSpPr/>
          <p:nvPr/>
        </p:nvGrpSpPr>
        <p:grpSpPr>
          <a:xfrm>
            <a:off x="965200" y="1584639"/>
            <a:ext cx="10160000" cy="1582581"/>
            <a:chOff x="0" y="0"/>
            <a:chExt cx="3184148" cy="865995"/>
          </a:xfrm>
          <a:solidFill>
            <a:schemeClr val="accent1">
              <a:lumMod val="40000"/>
              <a:lumOff val="60000"/>
            </a:schemeClr>
          </a:solidFill>
        </p:grpSpPr>
        <p:sp>
          <p:nvSpPr>
            <p:cNvPr id="7" name="Freeform 9">
              <a:extLst>
                <a:ext uri="{FF2B5EF4-FFF2-40B4-BE49-F238E27FC236}">
                  <a16:creationId xmlns:a16="http://schemas.microsoft.com/office/drawing/2014/main" id="{F1498512-42F0-FEF2-C0F7-4AB9C71C9CC3}"/>
                </a:ext>
              </a:extLst>
            </p:cNvPr>
            <p:cNvSpPr/>
            <p:nvPr/>
          </p:nvSpPr>
          <p:spPr>
            <a:xfrm>
              <a:off x="0" y="0"/>
              <a:ext cx="3184148" cy="865995"/>
            </a:xfrm>
            <a:custGeom>
              <a:avLst/>
              <a:gdLst/>
              <a:ahLst/>
              <a:cxnLst/>
              <a:rect l="l" t="t" r="r" b="b"/>
              <a:pathLst>
                <a:path w="3184148" h="865995">
                  <a:moveTo>
                    <a:pt x="0" y="0"/>
                  </a:moveTo>
                  <a:lnTo>
                    <a:pt x="3184148" y="0"/>
                  </a:lnTo>
                  <a:lnTo>
                    <a:pt x="3184148" y="865995"/>
                  </a:lnTo>
                  <a:lnTo>
                    <a:pt x="0" y="865995"/>
                  </a:lnTo>
                  <a:lnTo>
                    <a:pt x="0" y="0"/>
                  </a:lnTo>
                </a:path>
              </a:pathLst>
            </a:custGeom>
            <a:grpFill/>
          </p:spPr>
          <p:txBody>
            <a:bodyPr/>
            <a:lstStyle/>
            <a:p>
              <a:endParaRPr lang="en-US" sz="1200"/>
            </a:p>
          </p:txBody>
        </p:sp>
      </p:grpSp>
      <p:grpSp>
        <p:nvGrpSpPr>
          <p:cNvPr id="10" name="Group 10">
            <a:extLst>
              <a:ext uri="{FF2B5EF4-FFF2-40B4-BE49-F238E27FC236}">
                <a16:creationId xmlns:a16="http://schemas.microsoft.com/office/drawing/2014/main" id="{8884B210-28EA-5988-8901-C9A471165FD3}"/>
              </a:ext>
            </a:extLst>
          </p:cNvPr>
          <p:cNvGrpSpPr/>
          <p:nvPr/>
        </p:nvGrpSpPr>
        <p:grpSpPr>
          <a:xfrm>
            <a:off x="965200" y="3167220"/>
            <a:ext cx="10160000" cy="1582581"/>
            <a:chOff x="0" y="0"/>
            <a:chExt cx="3184148" cy="865995"/>
          </a:xfrm>
          <a:solidFill>
            <a:schemeClr val="accent1">
              <a:lumMod val="75000"/>
            </a:schemeClr>
          </a:solidFill>
        </p:grpSpPr>
        <p:sp>
          <p:nvSpPr>
            <p:cNvPr id="12" name="Freeform 11">
              <a:extLst>
                <a:ext uri="{FF2B5EF4-FFF2-40B4-BE49-F238E27FC236}">
                  <a16:creationId xmlns:a16="http://schemas.microsoft.com/office/drawing/2014/main" id="{0D67C215-2637-E690-6D02-54A709EA9877}"/>
                </a:ext>
              </a:extLst>
            </p:cNvPr>
            <p:cNvSpPr/>
            <p:nvPr/>
          </p:nvSpPr>
          <p:spPr>
            <a:xfrm>
              <a:off x="0" y="0"/>
              <a:ext cx="3184148" cy="865995"/>
            </a:xfrm>
            <a:custGeom>
              <a:avLst/>
              <a:gdLst/>
              <a:ahLst/>
              <a:cxnLst/>
              <a:rect l="l" t="t" r="r" b="b"/>
              <a:pathLst>
                <a:path w="3184148" h="865995">
                  <a:moveTo>
                    <a:pt x="0" y="0"/>
                  </a:moveTo>
                  <a:lnTo>
                    <a:pt x="3184148" y="0"/>
                  </a:lnTo>
                  <a:lnTo>
                    <a:pt x="3184148" y="865995"/>
                  </a:lnTo>
                  <a:lnTo>
                    <a:pt x="0" y="865995"/>
                  </a:lnTo>
                  <a:lnTo>
                    <a:pt x="0" y="0"/>
                  </a:lnTo>
                </a:path>
              </a:pathLst>
            </a:custGeom>
            <a:grpFill/>
          </p:spPr>
          <p:txBody>
            <a:bodyPr/>
            <a:lstStyle/>
            <a:p>
              <a:endParaRPr lang="en-US" sz="1200"/>
            </a:p>
          </p:txBody>
        </p:sp>
      </p:grpSp>
      <p:grpSp>
        <p:nvGrpSpPr>
          <p:cNvPr id="13" name="Group 12">
            <a:extLst>
              <a:ext uri="{FF2B5EF4-FFF2-40B4-BE49-F238E27FC236}">
                <a16:creationId xmlns:a16="http://schemas.microsoft.com/office/drawing/2014/main" id="{1877EFF1-E005-1F17-79C5-1807E99AA228}"/>
              </a:ext>
            </a:extLst>
          </p:cNvPr>
          <p:cNvGrpSpPr/>
          <p:nvPr/>
        </p:nvGrpSpPr>
        <p:grpSpPr>
          <a:xfrm>
            <a:off x="965200" y="4749800"/>
            <a:ext cx="10160000" cy="1582581"/>
            <a:chOff x="0" y="0"/>
            <a:chExt cx="3184148" cy="865995"/>
          </a:xfrm>
          <a:solidFill>
            <a:schemeClr val="accent1">
              <a:lumMod val="50000"/>
            </a:schemeClr>
          </a:solidFill>
        </p:grpSpPr>
        <p:sp>
          <p:nvSpPr>
            <p:cNvPr id="16" name="Freeform 13">
              <a:extLst>
                <a:ext uri="{FF2B5EF4-FFF2-40B4-BE49-F238E27FC236}">
                  <a16:creationId xmlns:a16="http://schemas.microsoft.com/office/drawing/2014/main" id="{E922A0AD-6FFA-125C-1534-EACE893CC8A8}"/>
                </a:ext>
              </a:extLst>
            </p:cNvPr>
            <p:cNvSpPr/>
            <p:nvPr/>
          </p:nvSpPr>
          <p:spPr>
            <a:xfrm>
              <a:off x="0" y="0"/>
              <a:ext cx="3184148" cy="865995"/>
            </a:xfrm>
            <a:custGeom>
              <a:avLst/>
              <a:gdLst/>
              <a:ahLst/>
              <a:cxnLst/>
              <a:rect l="l" t="t" r="r" b="b"/>
              <a:pathLst>
                <a:path w="3184148" h="865995">
                  <a:moveTo>
                    <a:pt x="0" y="0"/>
                  </a:moveTo>
                  <a:lnTo>
                    <a:pt x="3184148" y="0"/>
                  </a:lnTo>
                  <a:lnTo>
                    <a:pt x="3184148" y="865995"/>
                  </a:lnTo>
                  <a:lnTo>
                    <a:pt x="0" y="865995"/>
                  </a:lnTo>
                  <a:lnTo>
                    <a:pt x="0" y="0"/>
                  </a:lnTo>
                </a:path>
              </a:pathLst>
            </a:custGeom>
            <a:grpFill/>
          </p:spPr>
          <p:txBody>
            <a:bodyPr/>
            <a:lstStyle/>
            <a:p>
              <a:endParaRPr lang="en-US" sz="1200"/>
            </a:p>
          </p:txBody>
        </p:sp>
      </p:grpSp>
      <p:sp>
        <p:nvSpPr>
          <p:cNvPr id="20" name="TextBox 18">
            <a:extLst>
              <a:ext uri="{FF2B5EF4-FFF2-40B4-BE49-F238E27FC236}">
                <a16:creationId xmlns:a16="http://schemas.microsoft.com/office/drawing/2014/main" id="{31C301A5-04C8-94B6-552D-9A47498E9266}"/>
              </a:ext>
            </a:extLst>
          </p:cNvPr>
          <p:cNvSpPr txBox="1"/>
          <p:nvPr/>
        </p:nvSpPr>
        <p:spPr>
          <a:xfrm>
            <a:off x="4676548" y="5285184"/>
            <a:ext cx="6338599" cy="410241"/>
          </a:xfrm>
          <a:prstGeom prst="rect">
            <a:avLst/>
          </a:prstGeom>
        </p:spPr>
        <p:txBody>
          <a:bodyPr wrap="square" lIns="0" tIns="0" rIns="0" bIns="0" rtlCol="0" anchor="t">
            <a:spAutoFit/>
          </a:bodyPr>
          <a:lstStyle/>
          <a:p>
            <a:pPr>
              <a:spcBef>
                <a:spcPct val="0"/>
              </a:spcBef>
            </a:pPr>
            <a:r>
              <a:rPr lang="en-US" altLang="zh-CN" sz="1333" dirty="0">
                <a:solidFill>
                  <a:schemeClr val="bg1"/>
                </a:solidFill>
                <a:latin typeface="Open Sans"/>
              </a:rPr>
              <a:t>How can SSR Inc. enhance their security protocols to create a more robust cybersecurity infrastructure and business environment?</a:t>
            </a:r>
            <a:endParaRPr lang="en-US" sz="1333" dirty="0">
              <a:solidFill>
                <a:schemeClr val="bg1"/>
              </a:solidFill>
              <a:latin typeface="Open Sans"/>
            </a:endParaRPr>
          </a:p>
        </p:txBody>
      </p:sp>
      <p:sp>
        <p:nvSpPr>
          <p:cNvPr id="21" name="TextBox 19">
            <a:extLst>
              <a:ext uri="{FF2B5EF4-FFF2-40B4-BE49-F238E27FC236}">
                <a16:creationId xmlns:a16="http://schemas.microsoft.com/office/drawing/2014/main" id="{00FA7137-5B84-264B-68EA-CCAEDD6A52CE}"/>
              </a:ext>
            </a:extLst>
          </p:cNvPr>
          <p:cNvSpPr txBox="1"/>
          <p:nvPr/>
        </p:nvSpPr>
        <p:spPr>
          <a:xfrm>
            <a:off x="2187637" y="3652002"/>
            <a:ext cx="3908363" cy="464166"/>
          </a:xfrm>
          <a:prstGeom prst="rect">
            <a:avLst/>
          </a:prstGeom>
        </p:spPr>
        <p:txBody>
          <a:bodyPr wrap="square" lIns="0" tIns="0" rIns="0" bIns="0" rtlCol="0" anchor="t">
            <a:spAutoFit/>
          </a:bodyPr>
          <a:lstStyle/>
          <a:p>
            <a:pPr>
              <a:lnSpc>
                <a:spcPts val="4013"/>
              </a:lnSpc>
              <a:spcBef>
                <a:spcPct val="0"/>
              </a:spcBef>
            </a:pPr>
            <a:r>
              <a:rPr lang="en-US" sz="2400">
                <a:solidFill>
                  <a:schemeClr val="bg1">
                    <a:lumMod val="85000"/>
                  </a:schemeClr>
                </a:solidFill>
                <a:latin typeface="Open Sans Bold"/>
              </a:rPr>
              <a:t>However,</a:t>
            </a:r>
          </a:p>
        </p:txBody>
      </p:sp>
      <p:sp>
        <p:nvSpPr>
          <p:cNvPr id="24" name="TextBox 20">
            <a:extLst>
              <a:ext uri="{FF2B5EF4-FFF2-40B4-BE49-F238E27FC236}">
                <a16:creationId xmlns:a16="http://schemas.microsoft.com/office/drawing/2014/main" id="{656AFF3D-F133-2A7C-4DD2-D83F29426607}"/>
              </a:ext>
            </a:extLst>
          </p:cNvPr>
          <p:cNvSpPr txBox="1"/>
          <p:nvPr/>
        </p:nvSpPr>
        <p:spPr>
          <a:xfrm>
            <a:off x="4676548" y="3562573"/>
            <a:ext cx="6338599" cy="615361"/>
          </a:xfrm>
          <a:prstGeom prst="rect">
            <a:avLst/>
          </a:prstGeom>
        </p:spPr>
        <p:txBody>
          <a:bodyPr wrap="square" lIns="0" tIns="0" rIns="0" bIns="0" rtlCol="0" anchor="t">
            <a:spAutoFit/>
          </a:bodyPr>
          <a:lstStyle/>
          <a:p>
            <a:pPr>
              <a:spcBef>
                <a:spcPct val="0"/>
              </a:spcBef>
            </a:pPr>
            <a:r>
              <a:rPr lang="en-US" sz="1333" dirty="0">
                <a:solidFill>
                  <a:schemeClr val="bg1">
                    <a:lumMod val="85000"/>
                  </a:schemeClr>
                </a:solidFill>
                <a:latin typeface="Open Sans"/>
              </a:rPr>
              <a:t>The security implementation process included a few gaps in their overall cybersecurity program which led to a ransomware hack compromising their systems, data, and daily operations. </a:t>
            </a:r>
          </a:p>
        </p:txBody>
      </p:sp>
      <p:sp>
        <p:nvSpPr>
          <p:cNvPr id="26" name="TextBox 21">
            <a:extLst>
              <a:ext uri="{FF2B5EF4-FFF2-40B4-BE49-F238E27FC236}">
                <a16:creationId xmlns:a16="http://schemas.microsoft.com/office/drawing/2014/main" id="{33FB0671-7AC2-EB2C-C761-7CDC2A4BA525}"/>
              </a:ext>
            </a:extLst>
          </p:cNvPr>
          <p:cNvSpPr txBox="1"/>
          <p:nvPr/>
        </p:nvSpPr>
        <p:spPr>
          <a:xfrm>
            <a:off x="2187637" y="2072081"/>
            <a:ext cx="3908363" cy="464166"/>
          </a:xfrm>
          <a:prstGeom prst="rect">
            <a:avLst/>
          </a:prstGeom>
        </p:spPr>
        <p:txBody>
          <a:bodyPr wrap="square" lIns="0" tIns="0" rIns="0" bIns="0" rtlCol="0" anchor="t">
            <a:spAutoFit/>
          </a:bodyPr>
          <a:lstStyle/>
          <a:p>
            <a:pPr>
              <a:lnSpc>
                <a:spcPts val="4013"/>
              </a:lnSpc>
              <a:spcBef>
                <a:spcPct val="0"/>
              </a:spcBef>
            </a:pPr>
            <a:r>
              <a:rPr lang="en-US" sz="2400">
                <a:solidFill>
                  <a:schemeClr val="tx2">
                    <a:lumMod val="75000"/>
                  </a:schemeClr>
                </a:solidFill>
                <a:latin typeface="Open Sans Bold"/>
              </a:rPr>
              <a:t>Previously,</a:t>
            </a:r>
          </a:p>
        </p:txBody>
      </p:sp>
      <p:sp>
        <p:nvSpPr>
          <p:cNvPr id="27" name="TextBox 22">
            <a:extLst>
              <a:ext uri="{FF2B5EF4-FFF2-40B4-BE49-F238E27FC236}">
                <a16:creationId xmlns:a16="http://schemas.microsoft.com/office/drawing/2014/main" id="{522D09CA-769E-ACC2-784E-BE13F367F981}"/>
              </a:ext>
            </a:extLst>
          </p:cNvPr>
          <p:cNvSpPr txBox="1"/>
          <p:nvPr/>
        </p:nvSpPr>
        <p:spPr>
          <a:xfrm>
            <a:off x="4676548" y="1901489"/>
            <a:ext cx="6338599" cy="800219"/>
          </a:xfrm>
          <a:prstGeom prst="rect">
            <a:avLst/>
          </a:prstGeom>
        </p:spPr>
        <p:txBody>
          <a:bodyPr wrap="square" lIns="0" tIns="0" rIns="0" bIns="0" rtlCol="0" anchor="t">
            <a:spAutoFit/>
          </a:bodyPr>
          <a:lstStyle/>
          <a:p>
            <a:pPr>
              <a:spcBef>
                <a:spcPct val="0"/>
              </a:spcBef>
              <a:spcAft>
                <a:spcPts val="400"/>
              </a:spcAft>
            </a:pPr>
            <a:r>
              <a:rPr lang="en-US" sz="1300" dirty="0">
                <a:solidFill>
                  <a:schemeClr val="bg2">
                    <a:lumMod val="25000"/>
                  </a:schemeClr>
                </a:solidFill>
                <a:latin typeface="Open Sans"/>
              </a:rPr>
              <a:t>SSR Inc. is new firm  formed from a merger of three distinct companies each</a:t>
            </a:r>
            <a:r>
              <a:rPr lang="en-US" sz="1300" dirty="0">
                <a:solidFill>
                  <a:schemeClr val="bg2">
                    <a:lumMod val="25000"/>
                  </a:schemeClr>
                </a:solidFill>
                <a:latin typeface="Open Sans"/>
                <a:ea typeface="Open Sans"/>
                <a:cs typeface="Open Sans"/>
              </a:rPr>
              <a:t> specializing in a different sector. Despite the success of the organization, they initially struggled to implement an IT department. Since, they have continued a solid position in their industry and have organized their IT systems sufficiently.</a:t>
            </a:r>
            <a:endParaRPr lang="en-US" dirty="0">
              <a:solidFill>
                <a:schemeClr val="bg2">
                  <a:lumMod val="25000"/>
                </a:schemeClr>
              </a:solidFill>
            </a:endParaRPr>
          </a:p>
        </p:txBody>
      </p:sp>
      <p:sp>
        <p:nvSpPr>
          <p:cNvPr id="28" name="TextBox 19">
            <a:extLst>
              <a:ext uri="{FF2B5EF4-FFF2-40B4-BE49-F238E27FC236}">
                <a16:creationId xmlns:a16="http://schemas.microsoft.com/office/drawing/2014/main" id="{C143D442-7DA3-6DA1-BF05-2FBE461BA4D1}"/>
              </a:ext>
            </a:extLst>
          </p:cNvPr>
          <p:cNvSpPr txBox="1"/>
          <p:nvPr/>
        </p:nvSpPr>
        <p:spPr>
          <a:xfrm>
            <a:off x="2208187" y="5235761"/>
            <a:ext cx="3908363" cy="464166"/>
          </a:xfrm>
          <a:prstGeom prst="rect">
            <a:avLst/>
          </a:prstGeom>
        </p:spPr>
        <p:txBody>
          <a:bodyPr wrap="square" lIns="0" tIns="0" rIns="0" bIns="0" rtlCol="0" anchor="t">
            <a:spAutoFit/>
          </a:bodyPr>
          <a:lstStyle/>
          <a:p>
            <a:pPr>
              <a:lnSpc>
                <a:spcPts val="4013"/>
              </a:lnSpc>
              <a:spcBef>
                <a:spcPct val="0"/>
              </a:spcBef>
            </a:pPr>
            <a:r>
              <a:rPr lang="en-US" sz="2400">
                <a:solidFill>
                  <a:schemeClr val="bg1"/>
                </a:solidFill>
                <a:latin typeface="Open Sans Bold"/>
              </a:rPr>
              <a:t>Now,</a:t>
            </a:r>
          </a:p>
        </p:txBody>
      </p:sp>
      <p:pic>
        <p:nvPicPr>
          <p:cNvPr id="33" name="Graphic 32" descr="Help with solid fill">
            <a:extLst>
              <a:ext uri="{FF2B5EF4-FFF2-40B4-BE49-F238E27FC236}">
                <a16:creationId xmlns:a16="http://schemas.microsoft.com/office/drawing/2014/main" id="{299AF452-7D1A-69D3-7ED8-3907B08CF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5342" y="5242088"/>
            <a:ext cx="609600" cy="609600"/>
          </a:xfrm>
          <a:prstGeom prst="rect">
            <a:avLst/>
          </a:prstGeom>
        </p:spPr>
      </p:pic>
      <p:pic>
        <p:nvPicPr>
          <p:cNvPr id="35" name="Graphic 34" descr="Hurdle with solid fill">
            <a:extLst>
              <a:ext uri="{FF2B5EF4-FFF2-40B4-BE49-F238E27FC236}">
                <a16:creationId xmlns:a16="http://schemas.microsoft.com/office/drawing/2014/main" id="{14B05EDC-474B-67A4-0ECB-6306666504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5342" y="3659507"/>
            <a:ext cx="609600" cy="609600"/>
          </a:xfrm>
          <a:prstGeom prst="rect">
            <a:avLst/>
          </a:prstGeom>
        </p:spPr>
      </p:pic>
      <p:pic>
        <p:nvPicPr>
          <p:cNvPr id="37" name="Graphic 36" descr="Excellent with solid fill">
            <a:extLst>
              <a:ext uri="{FF2B5EF4-FFF2-40B4-BE49-F238E27FC236}">
                <a16:creationId xmlns:a16="http://schemas.microsoft.com/office/drawing/2014/main" id="{9E4BB580-0A17-4D5E-5318-45147ABAC8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5342" y="2041155"/>
            <a:ext cx="609600" cy="609600"/>
          </a:xfrm>
          <a:prstGeom prst="rect">
            <a:avLst/>
          </a:prstGeom>
        </p:spPr>
      </p:pic>
      <p:sp>
        <p:nvSpPr>
          <p:cNvPr id="2" name="TextBox 1">
            <a:extLst>
              <a:ext uri="{FF2B5EF4-FFF2-40B4-BE49-F238E27FC236}">
                <a16:creationId xmlns:a16="http://schemas.microsoft.com/office/drawing/2014/main" id="{336F36D6-B91A-0423-1704-383790918FF4}"/>
              </a:ext>
            </a:extLst>
          </p:cNvPr>
          <p:cNvSpPr txBox="1"/>
          <p:nvPr/>
        </p:nvSpPr>
        <p:spPr>
          <a:xfrm>
            <a:off x="8788400" y="6427113"/>
            <a:ext cx="2226747" cy="307777"/>
          </a:xfrm>
          <a:prstGeom prst="rect">
            <a:avLst/>
          </a:prstGeom>
          <a:noFill/>
        </p:spPr>
        <p:txBody>
          <a:bodyPr wrap="square" rtlCol="0">
            <a:spAutoFit/>
          </a:bodyPr>
          <a:lstStyle/>
          <a:p>
            <a:r>
              <a:rPr lang="en-US" sz="700">
                <a:hlinkClick r:id="rId9"/>
              </a:rPr>
              <a:t>https://thestrategystory.com/blog/kroger-swot-analysis</a:t>
            </a:r>
            <a:endParaRPr lang="en-US" sz="700"/>
          </a:p>
          <a:p>
            <a:endParaRPr lang="en-US" sz="700"/>
          </a:p>
        </p:txBody>
      </p:sp>
      <p:grpSp>
        <p:nvGrpSpPr>
          <p:cNvPr id="38" name="Group 37">
            <a:extLst>
              <a:ext uri="{FF2B5EF4-FFF2-40B4-BE49-F238E27FC236}">
                <a16:creationId xmlns:a16="http://schemas.microsoft.com/office/drawing/2014/main" id="{1D66CF28-2AEF-C7FB-9DA4-2ECAA10931DB}"/>
              </a:ext>
            </a:extLst>
          </p:cNvPr>
          <p:cNvGrpSpPr/>
          <p:nvPr/>
        </p:nvGrpSpPr>
        <p:grpSpPr>
          <a:xfrm>
            <a:off x="7496144" y="0"/>
            <a:ext cx="796290" cy="182880"/>
            <a:chOff x="7496144" y="0"/>
            <a:chExt cx="796290" cy="182880"/>
          </a:xfrm>
          <a:solidFill>
            <a:schemeClr val="bg1"/>
          </a:solidFill>
        </p:grpSpPr>
        <p:sp>
          <p:nvSpPr>
            <p:cNvPr id="57" name="object 7">
              <a:extLst>
                <a:ext uri="{FF2B5EF4-FFF2-40B4-BE49-F238E27FC236}">
                  <a16:creationId xmlns:a16="http://schemas.microsoft.com/office/drawing/2014/main" id="{8FAD8DC4-1E53-2411-973B-52259023FDC7}"/>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58" name="object 8">
              <a:extLst>
                <a:ext uri="{FF2B5EF4-FFF2-40B4-BE49-F238E27FC236}">
                  <a16:creationId xmlns:a16="http://schemas.microsoft.com/office/drawing/2014/main" id="{962B8333-CFC0-4AEA-AF8C-AB2648FE7F9B}"/>
                </a:ext>
              </a:extLst>
            </p:cNvPr>
            <p:cNvSpPr txBox="1"/>
            <p:nvPr/>
          </p:nvSpPr>
          <p:spPr>
            <a:xfrm>
              <a:off x="7594808" y="40831"/>
              <a:ext cx="642425" cy="105016"/>
            </a:xfrm>
            <a:prstGeom prst="rect">
              <a:avLst/>
            </a:prstGeom>
            <a:grpFill/>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39" name="Group 38">
            <a:extLst>
              <a:ext uri="{FF2B5EF4-FFF2-40B4-BE49-F238E27FC236}">
                <a16:creationId xmlns:a16="http://schemas.microsoft.com/office/drawing/2014/main" id="{6FF1B8C8-FD0E-7B9D-B26A-9624DF8B62A3}"/>
              </a:ext>
            </a:extLst>
          </p:cNvPr>
          <p:cNvGrpSpPr/>
          <p:nvPr/>
        </p:nvGrpSpPr>
        <p:grpSpPr>
          <a:xfrm>
            <a:off x="8292434" y="0"/>
            <a:ext cx="796290" cy="182880"/>
            <a:chOff x="9150262" y="556"/>
            <a:chExt cx="796290" cy="175683"/>
          </a:xfrm>
        </p:grpSpPr>
        <p:sp>
          <p:nvSpPr>
            <p:cNvPr id="55" name="object 9">
              <a:extLst>
                <a:ext uri="{FF2B5EF4-FFF2-40B4-BE49-F238E27FC236}">
                  <a16:creationId xmlns:a16="http://schemas.microsoft.com/office/drawing/2014/main" id="{198539A8-3298-7B24-DA8B-FE1820AE2D29}"/>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6" name="object 10">
              <a:extLst>
                <a:ext uri="{FF2B5EF4-FFF2-40B4-BE49-F238E27FC236}">
                  <a16:creationId xmlns:a16="http://schemas.microsoft.com/office/drawing/2014/main" id="{B5ED7A8B-4720-5496-9DB9-B8ED5DD62DD1}"/>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40" name="Group 39">
            <a:extLst>
              <a:ext uri="{FF2B5EF4-FFF2-40B4-BE49-F238E27FC236}">
                <a16:creationId xmlns:a16="http://schemas.microsoft.com/office/drawing/2014/main" id="{C7CA57AA-A76E-6F6F-AC25-F4725B4A2249}"/>
              </a:ext>
            </a:extLst>
          </p:cNvPr>
          <p:cNvGrpSpPr/>
          <p:nvPr/>
        </p:nvGrpSpPr>
        <p:grpSpPr>
          <a:xfrm>
            <a:off x="9885014" y="0"/>
            <a:ext cx="796290" cy="182880"/>
            <a:chOff x="9953882" y="556"/>
            <a:chExt cx="796290" cy="175683"/>
          </a:xfrm>
        </p:grpSpPr>
        <p:sp>
          <p:nvSpPr>
            <p:cNvPr id="53" name="object 11">
              <a:extLst>
                <a:ext uri="{FF2B5EF4-FFF2-40B4-BE49-F238E27FC236}">
                  <a16:creationId xmlns:a16="http://schemas.microsoft.com/office/drawing/2014/main" id="{0DF81524-31F2-0205-CE7E-DF0C07F7E344}"/>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54" name="object 12">
              <a:extLst>
                <a:ext uri="{FF2B5EF4-FFF2-40B4-BE49-F238E27FC236}">
                  <a16:creationId xmlns:a16="http://schemas.microsoft.com/office/drawing/2014/main" id="{252E4A07-987D-0D28-B531-476347CB15A1}"/>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41" name="Group 40">
            <a:extLst>
              <a:ext uri="{FF2B5EF4-FFF2-40B4-BE49-F238E27FC236}">
                <a16:creationId xmlns:a16="http://schemas.microsoft.com/office/drawing/2014/main" id="{7FB8BA63-F0A9-B7A5-BEA4-30BE75615FBD}"/>
              </a:ext>
            </a:extLst>
          </p:cNvPr>
          <p:cNvGrpSpPr/>
          <p:nvPr/>
        </p:nvGrpSpPr>
        <p:grpSpPr>
          <a:xfrm>
            <a:off x="10681304" y="0"/>
            <a:ext cx="796290" cy="182880"/>
            <a:chOff x="10745865" y="556"/>
            <a:chExt cx="796290" cy="175683"/>
          </a:xfrm>
        </p:grpSpPr>
        <p:sp>
          <p:nvSpPr>
            <p:cNvPr id="51" name="object 13">
              <a:extLst>
                <a:ext uri="{FF2B5EF4-FFF2-40B4-BE49-F238E27FC236}">
                  <a16:creationId xmlns:a16="http://schemas.microsoft.com/office/drawing/2014/main" id="{53990269-F628-3D6D-9B3A-7877F63C2B8F}"/>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2" name="object 14">
              <a:extLst>
                <a:ext uri="{FF2B5EF4-FFF2-40B4-BE49-F238E27FC236}">
                  <a16:creationId xmlns:a16="http://schemas.microsoft.com/office/drawing/2014/main" id="{32A8281E-D903-1B6F-E677-0A5165FD4E3A}"/>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42" name="Group 41">
            <a:extLst>
              <a:ext uri="{FF2B5EF4-FFF2-40B4-BE49-F238E27FC236}">
                <a16:creationId xmlns:a16="http://schemas.microsoft.com/office/drawing/2014/main" id="{E850E7A4-1C99-2034-C998-99815542C6A2}"/>
              </a:ext>
            </a:extLst>
          </p:cNvPr>
          <p:cNvGrpSpPr/>
          <p:nvPr/>
        </p:nvGrpSpPr>
        <p:grpSpPr>
          <a:xfrm>
            <a:off x="5903564" y="556"/>
            <a:ext cx="796290" cy="182880"/>
            <a:chOff x="6761559" y="0"/>
            <a:chExt cx="796290" cy="175683"/>
          </a:xfrm>
        </p:grpSpPr>
        <p:sp>
          <p:nvSpPr>
            <p:cNvPr id="49" name="object 11">
              <a:extLst>
                <a:ext uri="{FF2B5EF4-FFF2-40B4-BE49-F238E27FC236}">
                  <a16:creationId xmlns:a16="http://schemas.microsoft.com/office/drawing/2014/main" id="{72B96DE6-221C-471F-587E-8A63AF841876}"/>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solidFill>
              <a:schemeClr val="bg1"/>
            </a:solidFill>
            <a:ln w="12699">
              <a:solidFill>
                <a:srgbClr val="A5A5A5"/>
              </a:solidFill>
            </a:ln>
          </p:spPr>
          <p:txBody>
            <a:bodyPr wrap="square" lIns="0" tIns="0" rIns="0" bIns="0" rtlCol="0"/>
            <a:lstStyle/>
            <a:p>
              <a:endParaRPr sz="1200"/>
            </a:p>
          </p:txBody>
        </p:sp>
        <p:sp>
          <p:nvSpPr>
            <p:cNvPr id="50" name="object 12">
              <a:extLst>
                <a:ext uri="{FF2B5EF4-FFF2-40B4-BE49-F238E27FC236}">
                  <a16:creationId xmlns:a16="http://schemas.microsoft.com/office/drawing/2014/main" id="{20364550-E520-E12D-7A2A-0DCF038BB758}"/>
                </a:ext>
              </a:extLst>
            </p:cNvPr>
            <p:cNvSpPr txBox="1"/>
            <p:nvPr/>
          </p:nvSpPr>
          <p:spPr>
            <a:xfrm>
              <a:off x="6921468" y="31200"/>
              <a:ext cx="477520" cy="96913"/>
            </a:xfrm>
            <a:prstGeom prst="rect">
              <a:avLst/>
            </a:prstGeom>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43" name="Group 42">
            <a:extLst>
              <a:ext uri="{FF2B5EF4-FFF2-40B4-BE49-F238E27FC236}">
                <a16:creationId xmlns:a16="http://schemas.microsoft.com/office/drawing/2014/main" id="{2730D889-5E8F-8AC8-ED3D-0F80BDA0B9D1}"/>
              </a:ext>
            </a:extLst>
          </p:cNvPr>
          <p:cNvGrpSpPr/>
          <p:nvPr/>
        </p:nvGrpSpPr>
        <p:grpSpPr>
          <a:xfrm>
            <a:off x="9088724" y="0"/>
            <a:ext cx="796290" cy="182880"/>
            <a:chOff x="9953882" y="556"/>
            <a:chExt cx="796290" cy="175683"/>
          </a:xfrm>
        </p:grpSpPr>
        <p:sp>
          <p:nvSpPr>
            <p:cNvPr id="47" name="object 11">
              <a:extLst>
                <a:ext uri="{FF2B5EF4-FFF2-40B4-BE49-F238E27FC236}">
                  <a16:creationId xmlns:a16="http://schemas.microsoft.com/office/drawing/2014/main" id="{A95008A0-4FE2-9EAD-FB15-3CBAF48308F0}"/>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8" name="object 12">
              <a:extLst>
                <a:ext uri="{FF2B5EF4-FFF2-40B4-BE49-F238E27FC236}">
                  <a16:creationId xmlns:a16="http://schemas.microsoft.com/office/drawing/2014/main" id="{69D6EB93-86D4-9FBD-C122-79CC875AF8FB}"/>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44" name="Group 43">
            <a:extLst>
              <a:ext uri="{FF2B5EF4-FFF2-40B4-BE49-F238E27FC236}">
                <a16:creationId xmlns:a16="http://schemas.microsoft.com/office/drawing/2014/main" id="{77973963-16AD-EF9A-DA7E-9062B6ED6A96}"/>
              </a:ext>
            </a:extLst>
          </p:cNvPr>
          <p:cNvGrpSpPr/>
          <p:nvPr/>
        </p:nvGrpSpPr>
        <p:grpSpPr>
          <a:xfrm>
            <a:off x="6699854" y="556"/>
            <a:ext cx="796290" cy="182880"/>
            <a:chOff x="10745865" y="556"/>
            <a:chExt cx="796290" cy="175683"/>
          </a:xfrm>
        </p:grpSpPr>
        <p:sp>
          <p:nvSpPr>
            <p:cNvPr id="45" name="object 13">
              <a:extLst>
                <a:ext uri="{FF2B5EF4-FFF2-40B4-BE49-F238E27FC236}">
                  <a16:creationId xmlns:a16="http://schemas.microsoft.com/office/drawing/2014/main" id="{48643AC5-F79D-8073-827F-7F09C570677A}"/>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solidFill>
              <a:srgbClr val="44546A"/>
            </a:solidFill>
            <a:ln w="12700">
              <a:solidFill>
                <a:srgbClr val="A5A5A5"/>
              </a:solidFill>
            </a:ln>
          </p:spPr>
          <p:txBody>
            <a:bodyPr wrap="square" lIns="0" tIns="0" rIns="0" bIns="0" rtlCol="0"/>
            <a:lstStyle/>
            <a:p>
              <a:endParaRPr sz="1200"/>
            </a:p>
          </p:txBody>
        </p:sp>
        <p:sp>
          <p:nvSpPr>
            <p:cNvPr id="46" name="object 14">
              <a:extLst>
                <a:ext uri="{FF2B5EF4-FFF2-40B4-BE49-F238E27FC236}">
                  <a16:creationId xmlns:a16="http://schemas.microsoft.com/office/drawing/2014/main" id="{295C1775-451E-211B-7F8B-C3E35A463855}"/>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chemeClr val="bg1"/>
                  </a:solidFill>
                  <a:latin typeface="Georgia"/>
                  <a:cs typeface="Georgia"/>
                </a:rPr>
                <a:t>Background</a:t>
              </a:r>
              <a:endParaRPr sz="600">
                <a:solidFill>
                  <a:schemeClr val="bg1"/>
                </a:solidFill>
                <a:latin typeface="Georgia"/>
                <a:cs typeface="Georgia"/>
              </a:endParaRPr>
            </a:p>
          </p:txBody>
        </p:sp>
      </p:grpSp>
    </p:spTree>
    <p:extLst>
      <p:ext uri="{BB962C8B-B14F-4D97-AF65-F5344CB8AC3E}">
        <p14:creationId xmlns:p14="http://schemas.microsoft.com/office/powerpoint/2010/main" val="249588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243F8C-55E4-CC41-9BCE-2C7479FEF0A6}"/>
              </a:ext>
            </a:extLst>
          </p:cNvPr>
          <p:cNvSpPr txBox="1"/>
          <p:nvPr/>
        </p:nvSpPr>
        <p:spPr>
          <a:xfrm>
            <a:off x="426148" y="1753165"/>
            <a:ext cx="3237060" cy="803006"/>
          </a:xfrm>
          <a:prstGeom prst="rect">
            <a:avLst/>
          </a:prstGeom>
          <a:solidFill>
            <a:schemeClr val="accent1">
              <a:lumMod val="75000"/>
            </a:schemeClr>
          </a:solidFill>
        </p:spPr>
        <p:txBody>
          <a:bodyPr wrap="square" lIns="91440" tIns="45720" rIns="91440" bIns="45720" rtlCol="0" anchor="ctr">
            <a:noAutofit/>
          </a:bodyPr>
          <a:lstStyle/>
          <a:p>
            <a:pPr algn="ctr"/>
            <a:r>
              <a:rPr lang="en-US" sz="2100" b="1" dirty="0">
                <a:solidFill>
                  <a:schemeClr val="bg1"/>
                </a:solidFill>
                <a:latin typeface="Malgun Gothic"/>
                <a:ea typeface="Malgun Gothic"/>
              </a:rPr>
              <a:t>Governance</a:t>
            </a:r>
          </a:p>
        </p:txBody>
      </p:sp>
      <p:sp>
        <p:nvSpPr>
          <p:cNvPr id="15" name="Rectangle 14">
            <a:extLst>
              <a:ext uri="{FF2B5EF4-FFF2-40B4-BE49-F238E27FC236}">
                <a16:creationId xmlns:a16="http://schemas.microsoft.com/office/drawing/2014/main" id="{3F74BE15-599A-6C47-B491-F10AB2625375}"/>
              </a:ext>
            </a:extLst>
          </p:cNvPr>
          <p:cNvSpPr/>
          <p:nvPr/>
        </p:nvSpPr>
        <p:spPr>
          <a:xfrm>
            <a:off x="236047" y="1576139"/>
            <a:ext cx="3548215" cy="42818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 name="TextBox 2">
            <a:extLst>
              <a:ext uri="{FF2B5EF4-FFF2-40B4-BE49-F238E27FC236}">
                <a16:creationId xmlns:a16="http://schemas.microsoft.com/office/drawing/2014/main" id="{C3E6C75B-F97E-26B8-3E6F-1D347B76F7FF}"/>
              </a:ext>
            </a:extLst>
          </p:cNvPr>
          <p:cNvSpPr txBox="1"/>
          <p:nvPr/>
        </p:nvSpPr>
        <p:spPr>
          <a:xfrm>
            <a:off x="609600" y="274766"/>
            <a:ext cx="10687050" cy="1015663"/>
          </a:xfrm>
          <a:prstGeom prst="rect">
            <a:avLst/>
          </a:prstGeom>
          <a:noFill/>
        </p:spPr>
        <p:txBody>
          <a:bodyPr wrap="square" lIns="91440" tIns="45720" rIns="91440" bIns="45720" rtlCol="0" anchor="t">
            <a:spAutoFit/>
          </a:bodyPr>
          <a:lstStyle/>
          <a:p>
            <a:r>
              <a:rPr lang="en-US" altLang="zh-CN" sz="3000" b="1" dirty="0">
                <a:solidFill>
                  <a:schemeClr val="accent1">
                    <a:lumMod val="75000"/>
                  </a:schemeClr>
                </a:solidFill>
                <a:latin typeface="Malgun Gothic"/>
                <a:ea typeface="Malgun Gothic"/>
              </a:rPr>
              <a:t>Our Recommendation is a Three-Pronged Approach to Restructure the Security Functions</a:t>
            </a:r>
            <a:endParaRPr lang="en-US" sz="3000" b="1" dirty="0">
              <a:solidFill>
                <a:schemeClr val="accent1">
                  <a:lumMod val="75000"/>
                </a:schemeClr>
              </a:solidFill>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7634867-4ED6-3A7C-9BC7-B55E2E716610}"/>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sp>
        <p:nvSpPr>
          <p:cNvPr id="25" name="TextBox 24">
            <a:extLst>
              <a:ext uri="{FF2B5EF4-FFF2-40B4-BE49-F238E27FC236}">
                <a16:creationId xmlns:a16="http://schemas.microsoft.com/office/drawing/2014/main" id="{ADADE828-43A1-1DC0-079C-8C97FD3FF7DB}"/>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04</a:t>
            </a:r>
          </a:p>
        </p:txBody>
      </p:sp>
      <p:grpSp>
        <p:nvGrpSpPr>
          <p:cNvPr id="39" name="Group 38">
            <a:extLst>
              <a:ext uri="{FF2B5EF4-FFF2-40B4-BE49-F238E27FC236}">
                <a16:creationId xmlns:a16="http://schemas.microsoft.com/office/drawing/2014/main" id="{66C6F804-CD77-2C2C-BE3E-7B953C261778}"/>
              </a:ext>
            </a:extLst>
          </p:cNvPr>
          <p:cNvGrpSpPr/>
          <p:nvPr/>
        </p:nvGrpSpPr>
        <p:grpSpPr>
          <a:xfrm>
            <a:off x="7496144" y="0"/>
            <a:ext cx="796290" cy="182880"/>
            <a:chOff x="7496144" y="0"/>
            <a:chExt cx="796290" cy="182880"/>
          </a:xfrm>
          <a:solidFill>
            <a:srgbClr val="44546A"/>
          </a:solidFill>
        </p:grpSpPr>
        <p:sp>
          <p:nvSpPr>
            <p:cNvPr id="58" name="object 7">
              <a:extLst>
                <a:ext uri="{FF2B5EF4-FFF2-40B4-BE49-F238E27FC236}">
                  <a16:creationId xmlns:a16="http://schemas.microsoft.com/office/drawing/2014/main" id="{808A8E78-F80F-46F3-E0F7-3B4FCB597D50}"/>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59" name="object 8">
              <a:extLst>
                <a:ext uri="{FF2B5EF4-FFF2-40B4-BE49-F238E27FC236}">
                  <a16:creationId xmlns:a16="http://schemas.microsoft.com/office/drawing/2014/main" id="{E10A45C0-5011-449B-61DA-D0EFCE8C371C}"/>
                </a:ext>
              </a:extLst>
            </p:cNvPr>
            <p:cNvSpPr txBox="1"/>
            <p:nvPr/>
          </p:nvSpPr>
          <p:spPr>
            <a:xfrm>
              <a:off x="7594808" y="40831"/>
              <a:ext cx="642425" cy="100883"/>
            </a:xfrm>
            <a:prstGeom prst="rect">
              <a:avLst/>
            </a:prstGeom>
            <a:grpFill/>
          </p:spPr>
          <p:txBody>
            <a:bodyPr vert="horz" wrap="square" lIns="0" tIns="8467" rIns="0" bIns="0" rtlCol="0">
              <a:spAutoFit/>
            </a:bodyPr>
            <a:lstStyle/>
            <a:p>
              <a:pPr marL="8467">
                <a:spcBef>
                  <a:spcPts val="67"/>
                </a:spcBef>
              </a:pPr>
              <a:r>
                <a:rPr lang="en-US" altLang="zh-CN" sz="600" spc="-7" dirty="0">
                  <a:solidFill>
                    <a:schemeClr val="bg1"/>
                  </a:solidFill>
                  <a:latin typeface="Georgia"/>
                  <a:cs typeface="Georgia"/>
                </a:rPr>
                <a:t>Recommendations</a:t>
              </a:r>
              <a:endParaRPr sz="600" dirty="0">
                <a:solidFill>
                  <a:schemeClr val="bg1"/>
                </a:solidFill>
                <a:latin typeface="Georgia"/>
                <a:cs typeface="Georgia"/>
              </a:endParaRPr>
            </a:p>
          </p:txBody>
        </p:sp>
      </p:grpSp>
      <p:grpSp>
        <p:nvGrpSpPr>
          <p:cNvPr id="40" name="Group 39">
            <a:extLst>
              <a:ext uri="{FF2B5EF4-FFF2-40B4-BE49-F238E27FC236}">
                <a16:creationId xmlns:a16="http://schemas.microsoft.com/office/drawing/2014/main" id="{4C69673F-AE1C-1E60-C403-BC805CF8530C}"/>
              </a:ext>
            </a:extLst>
          </p:cNvPr>
          <p:cNvGrpSpPr/>
          <p:nvPr/>
        </p:nvGrpSpPr>
        <p:grpSpPr>
          <a:xfrm>
            <a:off x="8292434" y="0"/>
            <a:ext cx="796290" cy="182880"/>
            <a:chOff x="9150262" y="556"/>
            <a:chExt cx="796290" cy="175683"/>
          </a:xfrm>
        </p:grpSpPr>
        <p:sp>
          <p:nvSpPr>
            <p:cNvPr id="56" name="object 9">
              <a:extLst>
                <a:ext uri="{FF2B5EF4-FFF2-40B4-BE49-F238E27FC236}">
                  <a16:creationId xmlns:a16="http://schemas.microsoft.com/office/drawing/2014/main" id="{8901D6AB-D6A8-86EE-0130-86DC8E658BB8}"/>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7" name="object 10">
              <a:extLst>
                <a:ext uri="{FF2B5EF4-FFF2-40B4-BE49-F238E27FC236}">
                  <a16:creationId xmlns:a16="http://schemas.microsoft.com/office/drawing/2014/main" id="{84B732A4-2F41-91E9-B7E0-4D6D9B0C7AF4}"/>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dirty="0">
                  <a:solidFill>
                    <a:srgbClr val="A6A6A6"/>
                  </a:solidFill>
                  <a:latin typeface="Georgia"/>
                  <a:cs typeface="Georgia"/>
                </a:rPr>
                <a:t>Implementation</a:t>
              </a:r>
              <a:endParaRPr sz="600" dirty="0">
                <a:latin typeface="Georgia"/>
                <a:cs typeface="Georgia"/>
              </a:endParaRPr>
            </a:p>
          </p:txBody>
        </p:sp>
      </p:grpSp>
      <p:grpSp>
        <p:nvGrpSpPr>
          <p:cNvPr id="41" name="Group 40">
            <a:extLst>
              <a:ext uri="{FF2B5EF4-FFF2-40B4-BE49-F238E27FC236}">
                <a16:creationId xmlns:a16="http://schemas.microsoft.com/office/drawing/2014/main" id="{7079078E-9D25-698A-3AA8-2C0319B9C4FC}"/>
              </a:ext>
            </a:extLst>
          </p:cNvPr>
          <p:cNvGrpSpPr/>
          <p:nvPr/>
        </p:nvGrpSpPr>
        <p:grpSpPr>
          <a:xfrm>
            <a:off x="9885014" y="0"/>
            <a:ext cx="796290" cy="182880"/>
            <a:chOff x="9953882" y="556"/>
            <a:chExt cx="796290" cy="175683"/>
          </a:xfrm>
        </p:grpSpPr>
        <p:sp>
          <p:nvSpPr>
            <p:cNvPr id="54" name="object 11">
              <a:extLst>
                <a:ext uri="{FF2B5EF4-FFF2-40B4-BE49-F238E27FC236}">
                  <a16:creationId xmlns:a16="http://schemas.microsoft.com/office/drawing/2014/main" id="{B869D5BF-3C04-98EB-33D1-043C22031DB4}"/>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55" name="object 12">
              <a:extLst>
                <a:ext uri="{FF2B5EF4-FFF2-40B4-BE49-F238E27FC236}">
                  <a16:creationId xmlns:a16="http://schemas.microsoft.com/office/drawing/2014/main" id="{16EEA74C-8C26-1D78-2308-6B3129029AC3}"/>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dirty="0">
                  <a:solidFill>
                    <a:srgbClr val="A6A6A6"/>
                  </a:solidFill>
                  <a:latin typeface="Georgia"/>
                  <a:cs typeface="Georgia"/>
                </a:rPr>
                <a:t>Risk</a:t>
              </a:r>
              <a:endParaRPr sz="600" dirty="0">
                <a:latin typeface="Georgia"/>
                <a:cs typeface="Georgia"/>
              </a:endParaRPr>
            </a:p>
          </p:txBody>
        </p:sp>
      </p:grpSp>
      <p:grpSp>
        <p:nvGrpSpPr>
          <p:cNvPr id="42" name="Group 41">
            <a:extLst>
              <a:ext uri="{FF2B5EF4-FFF2-40B4-BE49-F238E27FC236}">
                <a16:creationId xmlns:a16="http://schemas.microsoft.com/office/drawing/2014/main" id="{B143C44E-750B-B276-FC9A-F4B175CEF8C1}"/>
              </a:ext>
            </a:extLst>
          </p:cNvPr>
          <p:cNvGrpSpPr/>
          <p:nvPr/>
        </p:nvGrpSpPr>
        <p:grpSpPr>
          <a:xfrm>
            <a:off x="10681304" y="0"/>
            <a:ext cx="796290" cy="182880"/>
            <a:chOff x="10745865" y="556"/>
            <a:chExt cx="796290" cy="175683"/>
          </a:xfrm>
        </p:grpSpPr>
        <p:sp>
          <p:nvSpPr>
            <p:cNvPr id="52" name="object 13">
              <a:extLst>
                <a:ext uri="{FF2B5EF4-FFF2-40B4-BE49-F238E27FC236}">
                  <a16:creationId xmlns:a16="http://schemas.microsoft.com/office/drawing/2014/main" id="{CEDE13EC-AA8F-AE0F-46EC-53664D2615D2}"/>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3" name="object 14">
              <a:extLst>
                <a:ext uri="{FF2B5EF4-FFF2-40B4-BE49-F238E27FC236}">
                  <a16:creationId xmlns:a16="http://schemas.microsoft.com/office/drawing/2014/main" id="{6C408608-DA59-20FE-AFF7-990F4FF8420B}"/>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dirty="0">
                  <a:solidFill>
                    <a:srgbClr val="A6A6A6"/>
                  </a:solidFill>
                  <a:latin typeface="Georgia"/>
                  <a:cs typeface="Georgia"/>
                </a:rPr>
                <a:t>Conclusion</a:t>
              </a:r>
              <a:endParaRPr sz="600" dirty="0">
                <a:latin typeface="Georgia"/>
                <a:cs typeface="Georgia"/>
              </a:endParaRPr>
            </a:p>
          </p:txBody>
        </p:sp>
      </p:grpSp>
      <p:grpSp>
        <p:nvGrpSpPr>
          <p:cNvPr id="43" name="Group 42">
            <a:extLst>
              <a:ext uri="{FF2B5EF4-FFF2-40B4-BE49-F238E27FC236}">
                <a16:creationId xmlns:a16="http://schemas.microsoft.com/office/drawing/2014/main" id="{BEF4D29B-51AC-146C-32FB-6E466C43C065}"/>
              </a:ext>
            </a:extLst>
          </p:cNvPr>
          <p:cNvGrpSpPr/>
          <p:nvPr/>
        </p:nvGrpSpPr>
        <p:grpSpPr>
          <a:xfrm>
            <a:off x="5903564" y="556"/>
            <a:ext cx="796290" cy="182880"/>
            <a:chOff x="6761559" y="0"/>
            <a:chExt cx="796290" cy="175683"/>
          </a:xfrm>
          <a:solidFill>
            <a:schemeClr val="bg1"/>
          </a:solidFill>
        </p:grpSpPr>
        <p:sp>
          <p:nvSpPr>
            <p:cNvPr id="50" name="object 11">
              <a:extLst>
                <a:ext uri="{FF2B5EF4-FFF2-40B4-BE49-F238E27FC236}">
                  <a16:creationId xmlns:a16="http://schemas.microsoft.com/office/drawing/2014/main" id="{C7BB3313-B5B1-F9D6-6C97-22266CC65394}"/>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51" name="object 12">
              <a:extLst>
                <a:ext uri="{FF2B5EF4-FFF2-40B4-BE49-F238E27FC236}">
                  <a16:creationId xmlns:a16="http://schemas.microsoft.com/office/drawing/2014/main" id="{F1E01F42-13CB-3AD3-12C6-968899A22425}"/>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dirty="0">
                  <a:solidFill>
                    <a:schemeClr val="bg2">
                      <a:lumMod val="75000"/>
                    </a:schemeClr>
                  </a:solidFill>
                  <a:latin typeface="Georgia"/>
                  <a:cs typeface="Georgia"/>
                </a:rPr>
                <a:t>Agenda</a:t>
              </a:r>
              <a:endParaRPr sz="600" dirty="0">
                <a:solidFill>
                  <a:schemeClr val="bg2">
                    <a:lumMod val="75000"/>
                  </a:schemeClr>
                </a:solidFill>
                <a:latin typeface="Georgia"/>
                <a:cs typeface="Georgia"/>
              </a:endParaRPr>
            </a:p>
          </p:txBody>
        </p:sp>
      </p:grpSp>
      <p:grpSp>
        <p:nvGrpSpPr>
          <p:cNvPr id="44" name="Group 43">
            <a:extLst>
              <a:ext uri="{FF2B5EF4-FFF2-40B4-BE49-F238E27FC236}">
                <a16:creationId xmlns:a16="http://schemas.microsoft.com/office/drawing/2014/main" id="{AC36A3CA-ABB0-3AC4-A4CE-B8FABD2D1B21}"/>
              </a:ext>
            </a:extLst>
          </p:cNvPr>
          <p:cNvGrpSpPr/>
          <p:nvPr/>
        </p:nvGrpSpPr>
        <p:grpSpPr>
          <a:xfrm>
            <a:off x="9088724" y="0"/>
            <a:ext cx="796290" cy="182880"/>
            <a:chOff x="9953882" y="556"/>
            <a:chExt cx="796290" cy="175683"/>
          </a:xfrm>
        </p:grpSpPr>
        <p:sp>
          <p:nvSpPr>
            <p:cNvPr id="48" name="object 11">
              <a:extLst>
                <a:ext uri="{FF2B5EF4-FFF2-40B4-BE49-F238E27FC236}">
                  <a16:creationId xmlns:a16="http://schemas.microsoft.com/office/drawing/2014/main" id="{CCEA3E85-C7D8-AD8F-37FF-CA200E1A0A2C}"/>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9" name="object 12">
              <a:extLst>
                <a:ext uri="{FF2B5EF4-FFF2-40B4-BE49-F238E27FC236}">
                  <a16:creationId xmlns:a16="http://schemas.microsoft.com/office/drawing/2014/main" id="{5D596D00-4091-49F9-9A4B-C06AB8ADE89E}"/>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dirty="0">
                  <a:solidFill>
                    <a:srgbClr val="A6A6A6"/>
                  </a:solidFill>
                  <a:latin typeface="Georgia"/>
                  <a:cs typeface="Georgia"/>
                </a:rPr>
                <a:t>Financials</a:t>
              </a:r>
              <a:endParaRPr sz="600" dirty="0">
                <a:latin typeface="Georgia"/>
                <a:cs typeface="Georgia"/>
              </a:endParaRPr>
            </a:p>
          </p:txBody>
        </p:sp>
      </p:grpSp>
      <p:grpSp>
        <p:nvGrpSpPr>
          <p:cNvPr id="45" name="Group 44">
            <a:extLst>
              <a:ext uri="{FF2B5EF4-FFF2-40B4-BE49-F238E27FC236}">
                <a16:creationId xmlns:a16="http://schemas.microsoft.com/office/drawing/2014/main" id="{3FF41D95-FBED-DB59-803C-48C765823195}"/>
              </a:ext>
            </a:extLst>
          </p:cNvPr>
          <p:cNvGrpSpPr/>
          <p:nvPr/>
        </p:nvGrpSpPr>
        <p:grpSpPr>
          <a:xfrm>
            <a:off x="6699854" y="556"/>
            <a:ext cx="796290" cy="182880"/>
            <a:chOff x="10745865" y="556"/>
            <a:chExt cx="796290" cy="175683"/>
          </a:xfrm>
        </p:grpSpPr>
        <p:sp>
          <p:nvSpPr>
            <p:cNvPr id="46" name="object 13">
              <a:extLst>
                <a:ext uri="{FF2B5EF4-FFF2-40B4-BE49-F238E27FC236}">
                  <a16:creationId xmlns:a16="http://schemas.microsoft.com/office/drawing/2014/main" id="{058013D2-9B68-5895-0087-ADA84926A210}"/>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7" name="object 14">
              <a:extLst>
                <a:ext uri="{FF2B5EF4-FFF2-40B4-BE49-F238E27FC236}">
                  <a16:creationId xmlns:a16="http://schemas.microsoft.com/office/drawing/2014/main" id="{BC69FF36-52C0-8185-4768-6E550EBE3150}"/>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dirty="0">
                  <a:solidFill>
                    <a:srgbClr val="A6A6A6"/>
                  </a:solidFill>
                  <a:latin typeface="Georgia"/>
                  <a:cs typeface="Georgia"/>
                </a:rPr>
                <a:t>Background</a:t>
              </a:r>
              <a:endParaRPr sz="600" dirty="0">
                <a:latin typeface="Georgia"/>
                <a:cs typeface="Georgia"/>
              </a:endParaRPr>
            </a:p>
          </p:txBody>
        </p:sp>
      </p:grpSp>
      <p:sp>
        <p:nvSpPr>
          <p:cNvPr id="87" name="TextBox 86">
            <a:extLst>
              <a:ext uri="{FF2B5EF4-FFF2-40B4-BE49-F238E27FC236}">
                <a16:creationId xmlns:a16="http://schemas.microsoft.com/office/drawing/2014/main" id="{5EFDC548-D434-7AAA-824D-53EC87658101}"/>
              </a:ext>
            </a:extLst>
          </p:cNvPr>
          <p:cNvSpPr txBox="1"/>
          <p:nvPr/>
        </p:nvSpPr>
        <p:spPr>
          <a:xfrm>
            <a:off x="4517644" y="1753165"/>
            <a:ext cx="3273806" cy="803006"/>
          </a:xfrm>
          <a:prstGeom prst="rect">
            <a:avLst/>
          </a:prstGeom>
          <a:solidFill>
            <a:schemeClr val="accent1">
              <a:lumMod val="75000"/>
            </a:schemeClr>
          </a:solidFill>
        </p:spPr>
        <p:txBody>
          <a:bodyPr wrap="square" rtlCol="0" anchor="ctr">
            <a:noAutofit/>
          </a:bodyPr>
          <a:lstStyle/>
          <a:p>
            <a:pPr algn="ctr"/>
            <a:r>
              <a:rPr lang="en-US" sz="2133" b="1" dirty="0">
                <a:solidFill>
                  <a:schemeClr val="bg1"/>
                </a:solidFill>
                <a:latin typeface="Malgun Gothic" panose="020B0503020000020004" pitchFamily="34" charset="-127"/>
                <a:ea typeface="Malgun Gothic" panose="020B0503020000020004" pitchFamily="34" charset="-127"/>
              </a:rPr>
              <a:t>Control</a:t>
            </a:r>
          </a:p>
        </p:txBody>
      </p:sp>
      <p:sp>
        <p:nvSpPr>
          <p:cNvPr id="88" name="Rectangle 87">
            <a:extLst>
              <a:ext uri="{FF2B5EF4-FFF2-40B4-BE49-F238E27FC236}">
                <a16:creationId xmlns:a16="http://schemas.microsoft.com/office/drawing/2014/main" id="{72C2B4E8-495A-F366-3C73-366C3FBB4084}"/>
              </a:ext>
            </a:extLst>
          </p:cNvPr>
          <p:cNvSpPr/>
          <p:nvPr/>
        </p:nvSpPr>
        <p:spPr>
          <a:xfrm>
            <a:off x="4372549" y="1585558"/>
            <a:ext cx="3548215" cy="42818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5" name="TextBox 94">
            <a:extLst>
              <a:ext uri="{FF2B5EF4-FFF2-40B4-BE49-F238E27FC236}">
                <a16:creationId xmlns:a16="http://schemas.microsoft.com/office/drawing/2014/main" id="{891FB95B-A985-9116-156B-15C2F6037E14}"/>
              </a:ext>
            </a:extLst>
          </p:cNvPr>
          <p:cNvSpPr txBox="1"/>
          <p:nvPr/>
        </p:nvSpPr>
        <p:spPr>
          <a:xfrm>
            <a:off x="8662314" y="1771885"/>
            <a:ext cx="3241687" cy="803006"/>
          </a:xfrm>
          <a:prstGeom prst="rect">
            <a:avLst/>
          </a:prstGeom>
          <a:solidFill>
            <a:schemeClr val="accent1">
              <a:lumMod val="75000"/>
            </a:schemeClr>
          </a:solidFill>
        </p:spPr>
        <p:txBody>
          <a:bodyPr wrap="square" rtlCol="0" anchor="ctr">
            <a:noAutofit/>
          </a:bodyPr>
          <a:lstStyle/>
          <a:p>
            <a:pPr algn="ctr"/>
            <a:r>
              <a:rPr lang="en-US" sz="2133" b="1" dirty="0">
                <a:solidFill>
                  <a:schemeClr val="bg1"/>
                </a:solidFill>
                <a:latin typeface="Malgun Gothic" panose="020B0503020000020004" pitchFamily="34" charset="-127"/>
                <a:ea typeface="Malgun Gothic" panose="020B0503020000020004" pitchFamily="34" charset="-127"/>
              </a:rPr>
              <a:t>Incident Management</a:t>
            </a:r>
          </a:p>
        </p:txBody>
      </p:sp>
      <p:sp>
        <p:nvSpPr>
          <p:cNvPr id="96" name="Rectangle 95">
            <a:extLst>
              <a:ext uri="{FF2B5EF4-FFF2-40B4-BE49-F238E27FC236}">
                <a16:creationId xmlns:a16="http://schemas.microsoft.com/office/drawing/2014/main" id="{E0009A11-3521-0D7A-506E-0BE869D3AF52}"/>
              </a:ext>
            </a:extLst>
          </p:cNvPr>
          <p:cNvSpPr/>
          <p:nvPr/>
        </p:nvSpPr>
        <p:spPr>
          <a:xfrm>
            <a:off x="8509051" y="1589966"/>
            <a:ext cx="3548215" cy="42818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 name="TextBox 103">
            <a:extLst>
              <a:ext uri="{FF2B5EF4-FFF2-40B4-BE49-F238E27FC236}">
                <a16:creationId xmlns:a16="http://schemas.microsoft.com/office/drawing/2014/main" id="{5DB86D11-5C1F-9A87-C4B9-E0B5A26B089E}"/>
              </a:ext>
            </a:extLst>
          </p:cNvPr>
          <p:cNvSpPr txBox="1"/>
          <p:nvPr/>
        </p:nvSpPr>
        <p:spPr>
          <a:xfrm>
            <a:off x="8662313" y="2805251"/>
            <a:ext cx="3241687" cy="2616282"/>
          </a:xfrm>
          <a:prstGeom prst="rect">
            <a:avLst/>
          </a:prstGeom>
          <a:solidFill>
            <a:schemeClr val="tx2">
              <a:lumMod val="60000"/>
              <a:lumOff val="40000"/>
              <a:alpha val="20000"/>
            </a:schemeClr>
          </a:solidFill>
          <a:ln w="38100">
            <a:solidFill>
              <a:schemeClr val="accent1">
                <a:lumMod val="75000"/>
              </a:schemeClr>
            </a:solidFill>
          </a:ln>
        </p:spPr>
        <p:txBody>
          <a:bodyPr wrap="square" rtlCol="0" anchor="ctr" anchorCtr="0">
            <a:noAutofit/>
          </a:bodyPr>
          <a:lstStyle/>
          <a:p>
            <a:pPr algn="ctr"/>
            <a:endParaRPr lang="en-US" sz="1600" dirty="0">
              <a:solidFill>
                <a:schemeClr val="tx1">
                  <a:lumMod val="65000"/>
                  <a:lumOff val="35000"/>
                </a:schemeClr>
              </a:solidFill>
              <a:latin typeface="Malgun Gothic" panose="020B0503020000020004" pitchFamily="34" charset="-127"/>
              <a:ea typeface="Malgun Gothic" panose="020B0503020000020004" pitchFamily="34" charset="-127"/>
            </a:endParaRPr>
          </a:p>
          <a:p>
            <a:pPr algn="ctr"/>
            <a:endParaRPr lang="en-US" sz="1600" dirty="0">
              <a:solidFill>
                <a:schemeClr val="tx1">
                  <a:lumMod val="65000"/>
                  <a:lumOff val="35000"/>
                </a:schemeClr>
              </a:solidFill>
              <a:latin typeface="Malgun Gothic" panose="020B0503020000020004" pitchFamily="34" charset="-127"/>
              <a:ea typeface="Malgun Gothic" panose="020B0503020000020004" pitchFamily="34" charset="-127"/>
            </a:endParaRPr>
          </a:p>
          <a:p>
            <a:pPr algn="ct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Establish a robust </a:t>
            </a:r>
            <a:r>
              <a:rPr lang="en-US" sz="1600" b="1" dirty="0">
                <a:solidFill>
                  <a:schemeClr val="tx1">
                    <a:lumMod val="65000"/>
                    <a:lumOff val="35000"/>
                  </a:schemeClr>
                </a:solidFill>
                <a:latin typeface="Malgun Gothic" panose="020B0503020000020004" pitchFamily="34" charset="-127"/>
                <a:ea typeface="Malgun Gothic" panose="020B0503020000020004" pitchFamily="34" charset="-127"/>
              </a:rPr>
              <a:t>Business Continuity Plan</a:t>
            </a: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 to ensure quick turnaround of operations</a:t>
            </a:r>
          </a:p>
          <a:p>
            <a:pPr algn="ctr"/>
            <a:endParaRPr lang="en-US" sz="1600" dirty="0">
              <a:solidFill>
                <a:schemeClr val="tx1">
                  <a:lumMod val="65000"/>
                  <a:lumOff val="35000"/>
                </a:schemeClr>
              </a:solidFill>
              <a:latin typeface="Malgun Gothic" panose="020B0503020000020004" pitchFamily="34" charset="-127"/>
              <a:ea typeface="Malgun Gothic" panose="020B0503020000020004" pitchFamily="34" charset="-127"/>
            </a:endParaRPr>
          </a:p>
          <a:p>
            <a:pPr algn="ct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Outline a process for </a:t>
            </a:r>
            <a:r>
              <a:rPr lang="en-US" sz="1600" b="1" dirty="0">
                <a:solidFill>
                  <a:schemeClr val="tx1">
                    <a:lumMod val="65000"/>
                    <a:lumOff val="35000"/>
                  </a:schemeClr>
                </a:solidFill>
                <a:latin typeface="Malgun Gothic" panose="020B0503020000020004" pitchFamily="34" charset="-127"/>
                <a:ea typeface="Malgun Gothic" panose="020B0503020000020004" pitchFamily="34" charset="-127"/>
              </a:rPr>
              <a:t>Managing Security Incidents </a:t>
            </a: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and enhance knowledge base</a:t>
            </a:r>
          </a:p>
          <a:p>
            <a:pPr algn="ct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 </a:t>
            </a:r>
          </a:p>
          <a:p>
            <a:pPr algn="ctr"/>
            <a:endParaRPr lang="en-US" sz="1600" dirty="0">
              <a:solidFill>
                <a:schemeClr val="tx1">
                  <a:lumMod val="65000"/>
                  <a:lumOff val="35000"/>
                </a:schemeClr>
              </a:solidFill>
              <a:latin typeface="Malgun Gothic" panose="020B0503020000020004" pitchFamily="34" charset="-127"/>
              <a:ea typeface="Malgun Gothic" panose="020B0503020000020004" pitchFamily="34" charset="-127"/>
            </a:endParaRPr>
          </a:p>
          <a:p>
            <a:pPr algn="ctr"/>
            <a:endParaRPr lang="en-US" sz="1600" dirty="0">
              <a:solidFill>
                <a:schemeClr val="tx1">
                  <a:lumMod val="65000"/>
                  <a:lumOff val="35000"/>
                </a:schemeClr>
              </a:solidFill>
              <a:latin typeface="Malgun Gothic" panose="020B0503020000020004" pitchFamily="34" charset="-127"/>
              <a:ea typeface="Malgun Gothic" panose="020B0503020000020004" pitchFamily="34" charset="-127"/>
            </a:endParaRPr>
          </a:p>
        </p:txBody>
      </p:sp>
      <p:sp>
        <p:nvSpPr>
          <p:cNvPr id="24" name="TextBox 23">
            <a:extLst>
              <a:ext uri="{FF2B5EF4-FFF2-40B4-BE49-F238E27FC236}">
                <a16:creationId xmlns:a16="http://schemas.microsoft.com/office/drawing/2014/main" id="{0D81A805-554A-C1AB-AAFE-A75A56BCC795}"/>
              </a:ext>
            </a:extLst>
          </p:cNvPr>
          <p:cNvSpPr txBox="1"/>
          <p:nvPr/>
        </p:nvSpPr>
        <p:spPr>
          <a:xfrm>
            <a:off x="4504284" y="2819033"/>
            <a:ext cx="3241687" cy="2616282"/>
          </a:xfrm>
          <a:prstGeom prst="rect">
            <a:avLst/>
          </a:prstGeom>
          <a:solidFill>
            <a:schemeClr val="tx2">
              <a:lumMod val="60000"/>
              <a:lumOff val="40000"/>
              <a:alpha val="20000"/>
            </a:schemeClr>
          </a:solidFill>
          <a:ln w="38100">
            <a:solidFill>
              <a:schemeClr val="accent1">
                <a:lumMod val="75000"/>
              </a:schemeClr>
            </a:solidFill>
          </a:ln>
        </p:spPr>
        <p:txBody>
          <a:bodyPr wrap="square" rtlCol="0" anchor="ctr" anchorCtr="0">
            <a:noAutofit/>
          </a:bodyPr>
          <a:lstStyle/>
          <a:p>
            <a:pPr algn="ct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Enforce Effective Security Control to </a:t>
            </a:r>
            <a:r>
              <a:rPr lang="en-US" sz="1600" b="1" dirty="0">
                <a:solidFill>
                  <a:schemeClr val="tx1">
                    <a:lumMod val="65000"/>
                    <a:lumOff val="35000"/>
                  </a:schemeClr>
                </a:solidFill>
                <a:latin typeface="Malgun Gothic" panose="020B0503020000020004" pitchFamily="34" charset="-127"/>
                <a:ea typeface="Malgun Gothic" panose="020B0503020000020004" pitchFamily="34" charset="-127"/>
              </a:rPr>
              <a:t>Monitor, Detect and Mitigate</a:t>
            </a: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 Risk and Eventual Ensure the Security for SSR</a:t>
            </a:r>
          </a:p>
        </p:txBody>
      </p:sp>
      <p:sp>
        <p:nvSpPr>
          <p:cNvPr id="26" name="TextBox 25">
            <a:extLst>
              <a:ext uri="{FF2B5EF4-FFF2-40B4-BE49-F238E27FC236}">
                <a16:creationId xmlns:a16="http://schemas.microsoft.com/office/drawing/2014/main" id="{7AF7D9A0-A83A-43F7-F1AA-7661ACA98AE0}"/>
              </a:ext>
            </a:extLst>
          </p:cNvPr>
          <p:cNvSpPr txBox="1"/>
          <p:nvPr/>
        </p:nvSpPr>
        <p:spPr>
          <a:xfrm>
            <a:off x="411759" y="2805251"/>
            <a:ext cx="3241687" cy="2616282"/>
          </a:xfrm>
          <a:prstGeom prst="rect">
            <a:avLst/>
          </a:prstGeom>
          <a:solidFill>
            <a:schemeClr val="tx2">
              <a:lumMod val="60000"/>
              <a:lumOff val="40000"/>
              <a:alpha val="20000"/>
            </a:schemeClr>
          </a:solidFill>
          <a:ln w="38100">
            <a:solidFill>
              <a:schemeClr val="accent1">
                <a:lumMod val="75000"/>
              </a:schemeClr>
            </a:solidFill>
          </a:ln>
        </p:spPr>
        <p:txBody>
          <a:bodyPr wrap="square" rtlCol="0" anchor="ctr" anchorCtr="0">
            <a:noAutofit/>
          </a:bodyPr>
          <a:lstStyle/>
          <a:p>
            <a:pPr algn="ct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Established dedicated </a:t>
            </a:r>
            <a:r>
              <a:rPr lang="en-US" sz="1600" b="1" dirty="0">
                <a:solidFill>
                  <a:schemeClr val="tx1">
                    <a:lumMod val="65000"/>
                    <a:lumOff val="35000"/>
                  </a:schemeClr>
                </a:solidFill>
                <a:latin typeface="Malgun Gothic" panose="020B0503020000020004" pitchFamily="34" charset="-127"/>
                <a:ea typeface="Malgun Gothic" panose="020B0503020000020004" pitchFamily="34" charset="-127"/>
              </a:rPr>
              <a:t>Security Department</a:t>
            </a: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 with accountability &amp; Responsibility to push effective </a:t>
            </a:r>
            <a:r>
              <a:rPr lang="en-US" sz="1600" b="1" dirty="0">
                <a:solidFill>
                  <a:schemeClr val="tx1">
                    <a:lumMod val="65000"/>
                    <a:lumOff val="35000"/>
                  </a:schemeClr>
                </a:solidFill>
                <a:latin typeface="Malgun Gothic" panose="020B0503020000020004" pitchFamily="34" charset="-127"/>
                <a:ea typeface="Malgun Gothic" panose="020B0503020000020004" pitchFamily="34" charset="-127"/>
              </a:rPr>
              <a:t>policies and standards </a:t>
            </a:r>
            <a:r>
              <a:rPr lang="en-US" sz="1600" dirty="0">
                <a:solidFill>
                  <a:schemeClr val="tx1">
                    <a:lumMod val="65000"/>
                    <a:lumOff val="35000"/>
                  </a:schemeClr>
                </a:solidFill>
                <a:latin typeface="Malgun Gothic" panose="020B0503020000020004" pitchFamily="34" charset="-127"/>
                <a:ea typeface="Malgun Gothic" panose="020B0503020000020004" pitchFamily="34" charset="-127"/>
              </a:rPr>
              <a:t>to secure SSR’s Business</a:t>
            </a:r>
          </a:p>
        </p:txBody>
      </p:sp>
    </p:spTree>
    <p:extLst>
      <p:ext uri="{BB962C8B-B14F-4D97-AF65-F5344CB8AC3E}">
        <p14:creationId xmlns:p14="http://schemas.microsoft.com/office/powerpoint/2010/main" val="337892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7634867-4ED6-3A7C-9BC7-B55E2E716610}"/>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sp>
        <p:nvSpPr>
          <p:cNvPr id="25" name="TextBox 24">
            <a:extLst>
              <a:ext uri="{FF2B5EF4-FFF2-40B4-BE49-F238E27FC236}">
                <a16:creationId xmlns:a16="http://schemas.microsoft.com/office/drawing/2014/main" id="{ADADE828-43A1-1DC0-079C-8C97FD3FF7DB}"/>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05</a:t>
            </a:r>
          </a:p>
        </p:txBody>
      </p:sp>
      <p:grpSp>
        <p:nvGrpSpPr>
          <p:cNvPr id="39" name="Group 38">
            <a:extLst>
              <a:ext uri="{FF2B5EF4-FFF2-40B4-BE49-F238E27FC236}">
                <a16:creationId xmlns:a16="http://schemas.microsoft.com/office/drawing/2014/main" id="{66C6F804-CD77-2C2C-BE3E-7B953C261778}"/>
              </a:ext>
            </a:extLst>
          </p:cNvPr>
          <p:cNvGrpSpPr/>
          <p:nvPr/>
        </p:nvGrpSpPr>
        <p:grpSpPr>
          <a:xfrm>
            <a:off x="7496144" y="0"/>
            <a:ext cx="796290" cy="182880"/>
            <a:chOff x="7496144" y="0"/>
            <a:chExt cx="796290" cy="182880"/>
          </a:xfrm>
          <a:solidFill>
            <a:srgbClr val="44546A"/>
          </a:solidFill>
        </p:grpSpPr>
        <p:sp>
          <p:nvSpPr>
            <p:cNvPr id="58" name="object 7">
              <a:extLst>
                <a:ext uri="{FF2B5EF4-FFF2-40B4-BE49-F238E27FC236}">
                  <a16:creationId xmlns:a16="http://schemas.microsoft.com/office/drawing/2014/main" id="{808A8E78-F80F-46F3-E0F7-3B4FCB597D50}"/>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59" name="object 8">
              <a:extLst>
                <a:ext uri="{FF2B5EF4-FFF2-40B4-BE49-F238E27FC236}">
                  <a16:creationId xmlns:a16="http://schemas.microsoft.com/office/drawing/2014/main" id="{E10A45C0-5011-449B-61DA-D0EFCE8C371C}"/>
                </a:ext>
              </a:extLst>
            </p:cNvPr>
            <p:cNvSpPr txBox="1"/>
            <p:nvPr/>
          </p:nvSpPr>
          <p:spPr>
            <a:xfrm>
              <a:off x="7594808" y="40831"/>
              <a:ext cx="642425" cy="100883"/>
            </a:xfrm>
            <a:prstGeom prst="rect">
              <a:avLst/>
            </a:prstGeom>
            <a:grpFill/>
          </p:spPr>
          <p:txBody>
            <a:bodyPr vert="horz" wrap="square" lIns="0" tIns="8467" rIns="0" bIns="0" rtlCol="0">
              <a:spAutoFit/>
            </a:bodyPr>
            <a:lstStyle/>
            <a:p>
              <a:pPr marL="8467">
                <a:spcBef>
                  <a:spcPts val="67"/>
                </a:spcBef>
              </a:pPr>
              <a:r>
                <a:rPr lang="en-US" altLang="zh-CN" sz="600" spc="-7">
                  <a:solidFill>
                    <a:schemeClr val="bg1"/>
                  </a:solidFill>
                  <a:latin typeface="Georgia"/>
                  <a:cs typeface="Georgia"/>
                </a:rPr>
                <a:t>Recommendations</a:t>
              </a:r>
              <a:endParaRPr sz="600">
                <a:solidFill>
                  <a:schemeClr val="bg1"/>
                </a:solidFill>
                <a:latin typeface="Georgia"/>
                <a:cs typeface="Georgia"/>
              </a:endParaRPr>
            </a:p>
          </p:txBody>
        </p:sp>
      </p:grpSp>
      <p:grpSp>
        <p:nvGrpSpPr>
          <p:cNvPr id="40" name="Group 39">
            <a:extLst>
              <a:ext uri="{FF2B5EF4-FFF2-40B4-BE49-F238E27FC236}">
                <a16:creationId xmlns:a16="http://schemas.microsoft.com/office/drawing/2014/main" id="{4C69673F-AE1C-1E60-C403-BC805CF8530C}"/>
              </a:ext>
            </a:extLst>
          </p:cNvPr>
          <p:cNvGrpSpPr/>
          <p:nvPr/>
        </p:nvGrpSpPr>
        <p:grpSpPr>
          <a:xfrm>
            <a:off x="8292434" y="0"/>
            <a:ext cx="796290" cy="182880"/>
            <a:chOff x="9150262" y="556"/>
            <a:chExt cx="796290" cy="175683"/>
          </a:xfrm>
        </p:grpSpPr>
        <p:sp>
          <p:nvSpPr>
            <p:cNvPr id="56" name="object 9">
              <a:extLst>
                <a:ext uri="{FF2B5EF4-FFF2-40B4-BE49-F238E27FC236}">
                  <a16:creationId xmlns:a16="http://schemas.microsoft.com/office/drawing/2014/main" id="{8901D6AB-D6A8-86EE-0130-86DC8E658BB8}"/>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7" name="object 10">
              <a:extLst>
                <a:ext uri="{FF2B5EF4-FFF2-40B4-BE49-F238E27FC236}">
                  <a16:creationId xmlns:a16="http://schemas.microsoft.com/office/drawing/2014/main" id="{84B732A4-2F41-91E9-B7E0-4D6D9B0C7AF4}"/>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41" name="Group 40">
            <a:extLst>
              <a:ext uri="{FF2B5EF4-FFF2-40B4-BE49-F238E27FC236}">
                <a16:creationId xmlns:a16="http://schemas.microsoft.com/office/drawing/2014/main" id="{7079078E-9D25-698A-3AA8-2C0319B9C4FC}"/>
              </a:ext>
            </a:extLst>
          </p:cNvPr>
          <p:cNvGrpSpPr/>
          <p:nvPr/>
        </p:nvGrpSpPr>
        <p:grpSpPr>
          <a:xfrm>
            <a:off x="9885014" y="0"/>
            <a:ext cx="796290" cy="182880"/>
            <a:chOff x="9953882" y="556"/>
            <a:chExt cx="796290" cy="175683"/>
          </a:xfrm>
        </p:grpSpPr>
        <p:sp>
          <p:nvSpPr>
            <p:cNvPr id="54" name="object 11">
              <a:extLst>
                <a:ext uri="{FF2B5EF4-FFF2-40B4-BE49-F238E27FC236}">
                  <a16:creationId xmlns:a16="http://schemas.microsoft.com/office/drawing/2014/main" id="{B869D5BF-3C04-98EB-33D1-043C22031DB4}"/>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55" name="object 12">
              <a:extLst>
                <a:ext uri="{FF2B5EF4-FFF2-40B4-BE49-F238E27FC236}">
                  <a16:creationId xmlns:a16="http://schemas.microsoft.com/office/drawing/2014/main" id="{16EEA74C-8C26-1D78-2308-6B3129029AC3}"/>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42" name="Group 41">
            <a:extLst>
              <a:ext uri="{FF2B5EF4-FFF2-40B4-BE49-F238E27FC236}">
                <a16:creationId xmlns:a16="http://schemas.microsoft.com/office/drawing/2014/main" id="{B143C44E-750B-B276-FC9A-F4B175CEF8C1}"/>
              </a:ext>
            </a:extLst>
          </p:cNvPr>
          <p:cNvGrpSpPr/>
          <p:nvPr/>
        </p:nvGrpSpPr>
        <p:grpSpPr>
          <a:xfrm>
            <a:off x="10681304" y="0"/>
            <a:ext cx="796290" cy="182880"/>
            <a:chOff x="10745865" y="556"/>
            <a:chExt cx="796290" cy="175683"/>
          </a:xfrm>
        </p:grpSpPr>
        <p:sp>
          <p:nvSpPr>
            <p:cNvPr id="52" name="object 13">
              <a:extLst>
                <a:ext uri="{FF2B5EF4-FFF2-40B4-BE49-F238E27FC236}">
                  <a16:creationId xmlns:a16="http://schemas.microsoft.com/office/drawing/2014/main" id="{CEDE13EC-AA8F-AE0F-46EC-53664D2615D2}"/>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53" name="object 14">
              <a:extLst>
                <a:ext uri="{FF2B5EF4-FFF2-40B4-BE49-F238E27FC236}">
                  <a16:creationId xmlns:a16="http://schemas.microsoft.com/office/drawing/2014/main" id="{6C408608-DA59-20FE-AFF7-990F4FF8420B}"/>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43" name="Group 42">
            <a:extLst>
              <a:ext uri="{FF2B5EF4-FFF2-40B4-BE49-F238E27FC236}">
                <a16:creationId xmlns:a16="http://schemas.microsoft.com/office/drawing/2014/main" id="{BEF4D29B-51AC-146C-32FB-6E466C43C065}"/>
              </a:ext>
            </a:extLst>
          </p:cNvPr>
          <p:cNvGrpSpPr/>
          <p:nvPr/>
        </p:nvGrpSpPr>
        <p:grpSpPr>
          <a:xfrm>
            <a:off x="5903564" y="556"/>
            <a:ext cx="796290" cy="182880"/>
            <a:chOff x="6761559" y="0"/>
            <a:chExt cx="796290" cy="175683"/>
          </a:xfrm>
          <a:solidFill>
            <a:schemeClr val="bg1"/>
          </a:solidFill>
        </p:grpSpPr>
        <p:sp>
          <p:nvSpPr>
            <p:cNvPr id="50" name="object 11">
              <a:extLst>
                <a:ext uri="{FF2B5EF4-FFF2-40B4-BE49-F238E27FC236}">
                  <a16:creationId xmlns:a16="http://schemas.microsoft.com/office/drawing/2014/main" id="{C7BB3313-B5B1-F9D6-6C97-22266CC65394}"/>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51" name="object 12">
              <a:extLst>
                <a:ext uri="{FF2B5EF4-FFF2-40B4-BE49-F238E27FC236}">
                  <a16:creationId xmlns:a16="http://schemas.microsoft.com/office/drawing/2014/main" id="{F1E01F42-13CB-3AD3-12C6-968899A22425}"/>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44" name="Group 43">
            <a:extLst>
              <a:ext uri="{FF2B5EF4-FFF2-40B4-BE49-F238E27FC236}">
                <a16:creationId xmlns:a16="http://schemas.microsoft.com/office/drawing/2014/main" id="{AC36A3CA-ABB0-3AC4-A4CE-B8FABD2D1B21}"/>
              </a:ext>
            </a:extLst>
          </p:cNvPr>
          <p:cNvGrpSpPr/>
          <p:nvPr/>
        </p:nvGrpSpPr>
        <p:grpSpPr>
          <a:xfrm>
            <a:off x="9088724" y="0"/>
            <a:ext cx="796290" cy="182880"/>
            <a:chOff x="9953882" y="556"/>
            <a:chExt cx="796290" cy="175683"/>
          </a:xfrm>
        </p:grpSpPr>
        <p:sp>
          <p:nvSpPr>
            <p:cNvPr id="48" name="object 11">
              <a:extLst>
                <a:ext uri="{FF2B5EF4-FFF2-40B4-BE49-F238E27FC236}">
                  <a16:creationId xmlns:a16="http://schemas.microsoft.com/office/drawing/2014/main" id="{CCEA3E85-C7D8-AD8F-37FF-CA200E1A0A2C}"/>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49" name="object 12">
              <a:extLst>
                <a:ext uri="{FF2B5EF4-FFF2-40B4-BE49-F238E27FC236}">
                  <a16:creationId xmlns:a16="http://schemas.microsoft.com/office/drawing/2014/main" id="{5D596D00-4091-49F9-9A4B-C06AB8ADE89E}"/>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45" name="Group 44">
            <a:extLst>
              <a:ext uri="{FF2B5EF4-FFF2-40B4-BE49-F238E27FC236}">
                <a16:creationId xmlns:a16="http://schemas.microsoft.com/office/drawing/2014/main" id="{3FF41D95-FBED-DB59-803C-48C765823195}"/>
              </a:ext>
            </a:extLst>
          </p:cNvPr>
          <p:cNvGrpSpPr/>
          <p:nvPr/>
        </p:nvGrpSpPr>
        <p:grpSpPr>
          <a:xfrm>
            <a:off x="6699854" y="556"/>
            <a:ext cx="796290" cy="182880"/>
            <a:chOff x="10745865" y="556"/>
            <a:chExt cx="796290" cy="175683"/>
          </a:xfrm>
        </p:grpSpPr>
        <p:sp>
          <p:nvSpPr>
            <p:cNvPr id="46" name="object 13">
              <a:extLst>
                <a:ext uri="{FF2B5EF4-FFF2-40B4-BE49-F238E27FC236}">
                  <a16:creationId xmlns:a16="http://schemas.microsoft.com/office/drawing/2014/main" id="{058013D2-9B68-5895-0087-ADA84926A210}"/>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47" name="object 14">
              <a:extLst>
                <a:ext uri="{FF2B5EF4-FFF2-40B4-BE49-F238E27FC236}">
                  <a16:creationId xmlns:a16="http://schemas.microsoft.com/office/drawing/2014/main" id="{BC69FF36-52C0-8185-4768-6E550EBE3150}"/>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
        <p:nvSpPr>
          <p:cNvPr id="5" name="TextBox 4">
            <a:extLst>
              <a:ext uri="{FF2B5EF4-FFF2-40B4-BE49-F238E27FC236}">
                <a16:creationId xmlns:a16="http://schemas.microsoft.com/office/drawing/2014/main" id="{CE8E39E7-9279-B926-DE46-13DD8EC92393}"/>
              </a:ext>
            </a:extLst>
          </p:cNvPr>
          <p:cNvSpPr txBox="1"/>
          <p:nvPr/>
        </p:nvSpPr>
        <p:spPr>
          <a:xfrm>
            <a:off x="1429179" y="2326524"/>
            <a:ext cx="8861293" cy="3785652"/>
          </a:xfrm>
          <a:prstGeom prst="rect">
            <a:avLst/>
          </a:prstGeom>
          <a:noFill/>
        </p:spPr>
        <p:txBody>
          <a:bodyPr wrap="square" rtlCol="0">
            <a:spAutoFit/>
          </a:bodyPr>
          <a:lstStyle/>
          <a:p>
            <a:r>
              <a:rPr lang="en-US" sz="2800" b="1" dirty="0">
                <a:latin typeface="Malgun Gothic" panose="020B0503020000020004" pitchFamily="34" charset="-127"/>
                <a:ea typeface="Malgun Gothic" panose="020B0503020000020004" pitchFamily="34" charset="-127"/>
              </a:rPr>
              <a:t>Manage Risks</a:t>
            </a:r>
          </a:p>
          <a:p>
            <a:r>
              <a:rPr lang="en-US" dirty="0">
                <a:latin typeface="Malgun Gothic" panose="020B0503020000020004" pitchFamily="34" charset="-127"/>
                <a:ea typeface="Malgun Gothic" panose="020B0503020000020004" pitchFamily="34" charset="-127"/>
              </a:rPr>
              <a:t>Effective threat mitigation allows a firm to assess incoming risks and develop preventative measures for the future</a:t>
            </a:r>
          </a:p>
          <a:p>
            <a:endParaRPr lang="en-US" sz="2400" dirty="0">
              <a:latin typeface="Malgun Gothic" panose="020B0503020000020004" pitchFamily="34" charset="-127"/>
              <a:ea typeface="Malgun Gothic" panose="020B0503020000020004" pitchFamily="34" charset="-127"/>
            </a:endParaRPr>
          </a:p>
          <a:p>
            <a:r>
              <a:rPr lang="en-US" sz="2800" b="1" dirty="0">
                <a:latin typeface="Malgun Gothic" panose="020B0503020000020004" pitchFamily="34" charset="-127"/>
                <a:ea typeface="Malgun Gothic" panose="020B0503020000020004" pitchFamily="34" charset="-127"/>
              </a:rPr>
              <a:t>Quick Response &amp; Recovery</a:t>
            </a:r>
          </a:p>
          <a:p>
            <a:r>
              <a:rPr lang="en-US" dirty="0">
                <a:latin typeface="Malgun Gothic" panose="020B0503020000020004" pitchFamily="34" charset="-127"/>
                <a:ea typeface="Malgun Gothic" panose="020B0503020000020004" pitchFamily="34" charset="-127"/>
              </a:rPr>
              <a:t>Ensure that the firm can detect risks before they become a major issue</a:t>
            </a:r>
          </a:p>
          <a:p>
            <a:r>
              <a:rPr lang="en-US" dirty="0">
                <a:latin typeface="Malgun Gothic" panose="020B0503020000020004" pitchFamily="34" charset="-127"/>
                <a:ea typeface="Malgun Gothic" panose="020B0503020000020004" pitchFamily="34" charset="-127"/>
              </a:rPr>
              <a:t>Minimize damages caused by threats and accelerate response time</a:t>
            </a:r>
          </a:p>
          <a:p>
            <a:endParaRPr lang="en-US" sz="2400" dirty="0">
              <a:latin typeface="Malgun Gothic" panose="020B0503020000020004" pitchFamily="34" charset="-127"/>
              <a:ea typeface="Malgun Gothic" panose="020B0503020000020004" pitchFamily="34" charset="-127"/>
            </a:endParaRPr>
          </a:p>
          <a:p>
            <a:r>
              <a:rPr lang="en-US" sz="2800" b="1" dirty="0">
                <a:latin typeface="Malgun Gothic" panose="020B0503020000020004" pitchFamily="34" charset="-127"/>
                <a:ea typeface="Malgun Gothic" panose="020B0503020000020004" pitchFamily="34" charset="-127"/>
              </a:rPr>
              <a:t>Optimize Resource Allocation</a:t>
            </a:r>
          </a:p>
          <a:p>
            <a:r>
              <a:rPr lang="en-US" dirty="0">
                <a:latin typeface="Malgun Gothic" panose="020B0503020000020004" pitchFamily="34" charset="-127"/>
                <a:ea typeface="Malgun Gothic" panose="020B0503020000020004" pitchFamily="34" charset="-127"/>
              </a:rPr>
              <a:t>Certify that investments made into cybersecurity align with what the firm is trying to accomplish</a:t>
            </a:r>
          </a:p>
        </p:txBody>
      </p:sp>
      <p:sp>
        <p:nvSpPr>
          <p:cNvPr id="8" name="TextBox 7">
            <a:extLst>
              <a:ext uri="{FF2B5EF4-FFF2-40B4-BE49-F238E27FC236}">
                <a16:creationId xmlns:a16="http://schemas.microsoft.com/office/drawing/2014/main" id="{D230637E-A0A9-8901-170C-EB32A150FFFB}"/>
              </a:ext>
            </a:extLst>
          </p:cNvPr>
          <p:cNvSpPr txBox="1"/>
          <p:nvPr/>
        </p:nvSpPr>
        <p:spPr>
          <a:xfrm>
            <a:off x="1429179" y="1249933"/>
            <a:ext cx="8948770" cy="919042"/>
          </a:xfrm>
          <a:prstGeom prst="rect">
            <a:avLst/>
          </a:prstGeom>
          <a:solidFill>
            <a:schemeClr val="accent1">
              <a:lumMod val="75000"/>
            </a:schemeClr>
          </a:solidFill>
        </p:spPr>
        <p:txBody>
          <a:bodyPr wrap="square" lIns="91440" tIns="45720" rIns="91440" bIns="45720" rtlCol="0" anchor="ctr">
            <a:noAutofit/>
          </a:bodyPr>
          <a:lstStyle/>
          <a:p>
            <a:pPr algn="ctr"/>
            <a:r>
              <a:rPr lang="en-US" sz="2100" b="1">
                <a:solidFill>
                  <a:schemeClr val="bg1"/>
                </a:solidFill>
                <a:latin typeface="Malgun Gothic"/>
                <a:ea typeface="Malgun Gothic"/>
              </a:rPr>
              <a:t>The </a:t>
            </a:r>
            <a:r>
              <a:rPr lang="en-US" sz="2100" b="1" u="sng">
                <a:solidFill>
                  <a:schemeClr val="bg1"/>
                </a:solidFill>
                <a:latin typeface="Malgun Gothic"/>
                <a:ea typeface="Malgun Gothic"/>
              </a:rPr>
              <a:t>3 R’s</a:t>
            </a:r>
            <a:r>
              <a:rPr lang="en-US" sz="2100" b="1">
                <a:solidFill>
                  <a:schemeClr val="bg1"/>
                </a:solidFill>
                <a:latin typeface="Malgun Gothic"/>
                <a:ea typeface="Malgun Gothic"/>
              </a:rPr>
              <a:t> of Cybersecurity</a:t>
            </a:r>
          </a:p>
        </p:txBody>
      </p:sp>
      <p:sp>
        <p:nvSpPr>
          <p:cNvPr id="10" name="TextBox 9">
            <a:extLst>
              <a:ext uri="{FF2B5EF4-FFF2-40B4-BE49-F238E27FC236}">
                <a16:creationId xmlns:a16="http://schemas.microsoft.com/office/drawing/2014/main" id="{1A642C85-DB35-FF32-8185-0CA19F52AF2C}"/>
              </a:ext>
            </a:extLst>
          </p:cNvPr>
          <p:cNvSpPr txBox="1"/>
          <p:nvPr/>
        </p:nvSpPr>
        <p:spPr>
          <a:xfrm>
            <a:off x="609600" y="274766"/>
            <a:ext cx="10687050" cy="553998"/>
          </a:xfrm>
          <a:prstGeom prst="rect">
            <a:avLst/>
          </a:prstGeom>
          <a:noFill/>
        </p:spPr>
        <p:txBody>
          <a:bodyPr wrap="square" lIns="91440" tIns="45720" rIns="91440" bIns="45720" rtlCol="0" anchor="t">
            <a:spAutoFit/>
          </a:bodyPr>
          <a:lstStyle/>
          <a:p>
            <a:r>
              <a:rPr lang="en-US" altLang="zh-CN" sz="3000" b="1">
                <a:solidFill>
                  <a:schemeClr val="accent1">
                    <a:lumMod val="75000"/>
                  </a:schemeClr>
                </a:solidFill>
                <a:latin typeface="Malgun Gothic"/>
                <a:ea typeface="Malgun Gothic"/>
              </a:rPr>
              <a:t>It’s Crucial to Bolster Cybersecurity Functions at SSR</a:t>
            </a:r>
            <a:endParaRPr lang="en-US" sz="3000" b="1">
              <a:solidFill>
                <a:schemeClr val="accent1">
                  <a:lumMod val="75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281993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41956-7414-8707-FFBE-9D4798AA928E}"/>
              </a:ext>
            </a:extLst>
          </p:cNvPr>
          <p:cNvSpPr txBox="1"/>
          <p:nvPr/>
        </p:nvSpPr>
        <p:spPr>
          <a:xfrm>
            <a:off x="592596" y="273519"/>
            <a:ext cx="9058432" cy="553998"/>
          </a:xfrm>
          <a:prstGeom prst="rect">
            <a:avLst/>
          </a:prstGeom>
          <a:noFill/>
        </p:spPr>
        <p:txBody>
          <a:bodyPr wrap="square" lIns="91440" tIns="45720" rIns="91440" bIns="45720" rtlCol="0" anchor="t">
            <a:spAutoFit/>
          </a:bodyPr>
          <a:lstStyle/>
          <a:p>
            <a:r>
              <a:rPr lang="en-US" altLang="zh-CN" sz="3000" b="1">
                <a:solidFill>
                  <a:schemeClr val="accent1">
                    <a:lumMod val="75000"/>
                  </a:schemeClr>
                </a:solidFill>
                <a:latin typeface="Malgun Gothic"/>
                <a:ea typeface="Malgun Gothic"/>
              </a:rPr>
              <a:t>Governance</a:t>
            </a:r>
            <a:endParaRPr lang="en-US" sz="3000" b="1">
              <a:solidFill>
                <a:schemeClr val="accent1">
                  <a:lumMod val="75000"/>
                </a:schemeClr>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0FF2ACE2-9FE1-EC2D-434F-97DE69A5D897}"/>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cxnSp>
        <p:nvCxnSpPr>
          <p:cNvPr id="8" name="Straight Connector 7">
            <a:extLst>
              <a:ext uri="{FF2B5EF4-FFF2-40B4-BE49-F238E27FC236}">
                <a16:creationId xmlns:a16="http://schemas.microsoft.com/office/drawing/2014/main" id="{F73CBAB4-61B1-FFB2-DA43-9FCEAA54EAA8}"/>
              </a:ext>
            </a:extLst>
          </p:cNvPr>
          <p:cNvCxnSpPr>
            <a:cxnSpLocks/>
          </p:cNvCxnSpPr>
          <p:nvPr/>
        </p:nvCxnSpPr>
        <p:spPr>
          <a:xfrm>
            <a:off x="6171604" y="827517"/>
            <a:ext cx="0" cy="43688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BE9782-06D2-AE17-57D0-86D910C0C311}"/>
              </a:ext>
            </a:extLst>
          </p:cNvPr>
          <p:cNvGrpSpPr/>
          <p:nvPr/>
        </p:nvGrpSpPr>
        <p:grpSpPr>
          <a:xfrm>
            <a:off x="6638718" y="1099503"/>
            <a:ext cx="4365979" cy="4386969"/>
            <a:chOff x="820844" y="3110460"/>
            <a:chExt cx="4961145" cy="6580458"/>
          </a:xfrm>
        </p:grpSpPr>
        <p:sp>
          <p:nvSpPr>
            <p:cNvPr id="26" name="TextBox 25">
              <a:extLst>
                <a:ext uri="{FF2B5EF4-FFF2-40B4-BE49-F238E27FC236}">
                  <a16:creationId xmlns:a16="http://schemas.microsoft.com/office/drawing/2014/main" id="{87FB5D33-80FF-DC7C-13AF-2C506E4104B8}"/>
                </a:ext>
              </a:extLst>
            </p:cNvPr>
            <p:cNvSpPr txBox="1"/>
            <p:nvPr/>
          </p:nvSpPr>
          <p:spPr>
            <a:xfrm>
              <a:off x="1408102" y="3110460"/>
              <a:ext cx="4029389" cy="877163"/>
            </a:xfrm>
            <a:prstGeom prst="rect">
              <a:avLst/>
            </a:prstGeom>
            <a:noFill/>
          </p:spPr>
          <p:txBody>
            <a:bodyPr wrap="square" lIns="91440" tIns="45720" rIns="91440" bIns="45720" rtlCol="0" anchor="t">
              <a:spAutoFit/>
            </a:bodyPr>
            <a:lstStyle/>
            <a:p>
              <a:pPr algn="ctr"/>
              <a:r>
                <a:rPr lang="en-US" sz="1600" b="1" spc="-33">
                  <a:solidFill>
                    <a:schemeClr val="tx2">
                      <a:lumMod val="75000"/>
                    </a:schemeClr>
                  </a:solidFill>
                  <a:latin typeface="Century Schoolbook (Headings)"/>
                  <a:ea typeface="+mj-ea"/>
                  <a:cs typeface="+mj-cs"/>
                </a:rPr>
                <a:t>Develop Security Metrics</a:t>
              </a:r>
            </a:p>
          </p:txBody>
        </p:sp>
        <p:sp>
          <p:nvSpPr>
            <p:cNvPr id="27" name="object 16">
              <a:extLst>
                <a:ext uri="{FF2B5EF4-FFF2-40B4-BE49-F238E27FC236}">
                  <a16:creationId xmlns:a16="http://schemas.microsoft.com/office/drawing/2014/main" id="{F9C57941-FB51-5C00-E41A-3B3B7DA388FC}"/>
                </a:ext>
              </a:extLst>
            </p:cNvPr>
            <p:cNvSpPr txBox="1"/>
            <p:nvPr/>
          </p:nvSpPr>
          <p:spPr>
            <a:xfrm>
              <a:off x="820844" y="4177868"/>
              <a:ext cx="4961145" cy="5513050"/>
            </a:xfrm>
            <a:prstGeom prst="rect">
              <a:avLst/>
            </a:prstGeom>
          </p:spPr>
          <p:txBody>
            <a:bodyPr vert="horz" wrap="square" lIns="0" tIns="12700" rIns="0" bIns="0" rtlCol="0">
              <a:spAutoFit/>
            </a:bodyPr>
            <a:lstStyle/>
            <a:p>
              <a:pPr marL="171450" lvl="0" indent="-171450">
                <a:buFont typeface="Arial" panose="020B0604020202020204" pitchFamily="34" charset="0"/>
                <a:buChar char="•"/>
              </a:pPr>
              <a:r>
                <a:rPr lang="en-IN" sz="1400" dirty="0">
                  <a:solidFill>
                    <a:srgbClr val="374151"/>
                  </a:solidFill>
                  <a:latin typeface="Calibri" panose="020F0502020204030204" pitchFamily="34" charset="0"/>
                </a:rPr>
                <a:t>Enhance the existing measures by including additional metrics regarding other elements of security beyond SLAs and effectiveness tickets [APO13]</a:t>
              </a: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IN" sz="1400" dirty="0">
                  <a:solidFill>
                    <a:srgbClr val="374151"/>
                  </a:solidFill>
                  <a:latin typeface="Calibri" panose="020F0502020204030204" pitchFamily="34" charset="0"/>
                </a:rPr>
                <a:t>Include specific metrics regarding employee competency and training completion</a:t>
              </a: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IN" sz="1400" dirty="0">
                  <a:solidFill>
                    <a:srgbClr val="374151"/>
                  </a:solidFill>
                  <a:latin typeface="Calibri" panose="020F0502020204030204" pitchFamily="34" charset="0"/>
                </a:rPr>
                <a:t>Develop risk scenario simulations to determine percent effective security</a:t>
              </a: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IN" sz="1400" dirty="0">
                  <a:solidFill>
                    <a:srgbClr val="374151"/>
                  </a:solidFill>
                  <a:latin typeface="Calibri" panose="020F0502020204030204" pitchFamily="34" charset="0"/>
                </a:rPr>
                <a:t>Continuously monitor these metrics via scheduled reviews and number of findings</a:t>
              </a: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a:p>
              <a:pPr marL="171450" lvl="0" indent="-171450">
                <a:buFont typeface="Arial" panose="020B0604020202020204" pitchFamily="34" charset="0"/>
                <a:buChar char="•"/>
              </a:pPr>
              <a:endParaRPr lang="en-IN" sz="1400" dirty="0">
                <a:solidFill>
                  <a:srgbClr val="374151"/>
                </a:solidFill>
                <a:latin typeface="Calibri" panose="020F0502020204030204" pitchFamily="34" charset="0"/>
              </a:endParaRPr>
            </a:p>
          </p:txBody>
        </p:sp>
      </p:grpSp>
      <p:sp>
        <p:nvSpPr>
          <p:cNvPr id="5" name="TextBox 4">
            <a:extLst>
              <a:ext uri="{FF2B5EF4-FFF2-40B4-BE49-F238E27FC236}">
                <a16:creationId xmlns:a16="http://schemas.microsoft.com/office/drawing/2014/main" id="{C2256460-F303-495E-9ED6-72CD768A35F8}"/>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06</a:t>
            </a:r>
          </a:p>
        </p:txBody>
      </p:sp>
      <p:grpSp>
        <p:nvGrpSpPr>
          <p:cNvPr id="45" name="Group 44">
            <a:extLst>
              <a:ext uri="{FF2B5EF4-FFF2-40B4-BE49-F238E27FC236}">
                <a16:creationId xmlns:a16="http://schemas.microsoft.com/office/drawing/2014/main" id="{0B3CB8D7-215D-109D-3198-2134780B5E9F}"/>
              </a:ext>
            </a:extLst>
          </p:cNvPr>
          <p:cNvGrpSpPr/>
          <p:nvPr/>
        </p:nvGrpSpPr>
        <p:grpSpPr>
          <a:xfrm>
            <a:off x="7496144" y="0"/>
            <a:ext cx="796290" cy="182880"/>
            <a:chOff x="7496144" y="0"/>
            <a:chExt cx="796290" cy="182880"/>
          </a:xfrm>
          <a:solidFill>
            <a:srgbClr val="44546A"/>
          </a:solidFill>
        </p:grpSpPr>
        <p:sp>
          <p:nvSpPr>
            <p:cNvPr id="74" name="object 7">
              <a:extLst>
                <a:ext uri="{FF2B5EF4-FFF2-40B4-BE49-F238E27FC236}">
                  <a16:creationId xmlns:a16="http://schemas.microsoft.com/office/drawing/2014/main" id="{73B74FA5-63CB-ED79-0BB0-5EACCEAEB606}"/>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75" name="object 8">
              <a:extLst>
                <a:ext uri="{FF2B5EF4-FFF2-40B4-BE49-F238E27FC236}">
                  <a16:creationId xmlns:a16="http://schemas.microsoft.com/office/drawing/2014/main" id="{AD62BE11-E6F4-DDB6-9E26-89AA1FA2A939}"/>
                </a:ext>
              </a:extLst>
            </p:cNvPr>
            <p:cNvSpPr txBox="1"/>
            <p:nvPr/>
          </p:nvSpPr>
          <p:spPr>
            <a:xfrm>
              <a:off x="7594808" y="40831"/>
              <a:ext cx="642425" cy="100883"/>
            </a:xfrm>
            <a:prstGeom prst="rect">
              <a:avLst/>
            </a:prstGeom>
            <a:grpFill/>
          </p:spPr>
          <p:txBody>
            <a:bodyPr vert="horz" wrap="square" lIns="0" tIns="8467" rIns="0" bIns="0" rtlCol="0">
              <a:spAutoFit/>
            </a:bodyPr>
            <a:lstStyle/>
            <a:p>
              <a:pPr marL="8467">
                <a:spcBef>
                  <a:spcPts val="67"/>
                </a:spcBef>
              </a:pPr>
              <a:r>
                <a:rPr lang="en-US" altLang="zh-CN" sz="600" spc="-7">
                  <a:solidFill>
                    <a:schemeClr val="bg1"/>
                  </a:solidFill>
                  <a:latin typeface="Georgia"/>
                  <a:cs typeface="Georgia"/>
                </a:rPr>
                <a:t>Recommendations</a:t>
              </a:r>
              <a:endParaRPr sz="600">
                <a:solidFill>
                  <a:schemeClr val="bg1"/>
                </a:solidFill>
                <a:latin typeface="Georgia"/>
                <a:cs typeface="Georgia"/>
              </a:endParaRPr>
            </a:p>
          </p:txBody>
        </p:sp>
      </p:grpSp>
      <p:grpSp>
        <p:nvGrpSpPr>
          <p:cNvPr id="46" name="Group 45">
            <a:extLst>
              <a:ext uri="{FF2B5EF4-FFF2-40B4-BE49-F238E27FC236}">
                <a16:creationId xmlns:a16="http://schemas.microsoft.com/office/drawing/2014/main" id="{D06365BF-6409-27B5-C06E-AB894226F6DC}"/>
              </a:ext>
            </a:extLst>
          </p:cNvPr>
          <p:cNvGrpSpPr/>
          <p:nvPr/>
        </p:nvGrpSpPr>
        <p:grpSpPr>
          <a:xfrm>
            <a:off x="8292434" y="0"/>
            <a:ext cx="796290" cy="182880"/>
            <a:chOff x="9150262" y="556"/>
            <a:chExt cx="796290" cy="175683"/>
          </a:xfrm>
        </p:grpSpPr>
        <p:sp>
          <p:nvSpPr>
            <p:cNvPr id="72" name="object 9">
              <a:extLst>
                <a:ext uri="{FF2B5EF4-FFF2-40B4-BE49-F238E27FC236}">
                  <a16:creationId xmlns:a16="http://schemas.microsoft.com/office/drawing/2014/main" id="{065B74C1-13CB-3EDF-EDA3-E214BE93B329}"/>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3" name="object 10">
              <a:extLst>
                <a:ext uri="{FF2B5EF4-FFF2-40B4-BE49-F238E27FC236}">
                  <a16:creationId xmlns:a16="http://schemas.microsoft.com/office/drawing/2014/main" id="{218E3E52-E1ED-C288-10CF-948BA29884A6}"/>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47" name="Group 46">
            <a:extLst>
              <a:ext uri="{FF2B5EF4-FFF2-40B4-BE49-F238E27FC236}">
                <a16:creationId xmlns:a16="http://schemas.microsoft.com/office/drawing/2014/main" id="{81AB3954-BD03-C59A-D141-2E8191061825}"/>
              </a:ext>
            </a:extLst>
          </p:cNvPr>
          <p:cNvGrpSpPr/>
          <p:nvPr/>
        </p:nvGrpSpPr>
        <p:grpSpPr>
          <a:xfrm>
            <a:off x="9885014" y="0"/>
            <a:ext cx="796290" cy="182880"/>
            <a:chOff x="9953882" y="556"/>
            <a:chExt cx="796290" cy="175683"/>
          </a:xfrm>
        </p:grpSpPr>
        <p:sp>
          <p:nvSpPr>
            <p:cNvPr id="70" name="object 11">
              <a:extLst>
                <a:ext uri="{FF2B5EF4-FFF2-40B4-BE49-F238E27FC236}">
                  <a16:creationId xmlns:a16="http://schemas.microsoft.com/office/drawing/2014/main" id="{A78ADE81-A4C2-FCF5-CE79-9723FD455BAB}"/>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71" name="object 12">
              <a:extLst>
                <a:ext uri="{FF2B5EF4-FFF2-40B4-BE49-F238E27FC236}">
                  <a16:creationId xmlns:a16="http://schemas.microsoft.com/office/drawing/2014/main" id="{45DCAF6C-4926-9128-077D-36D57F8C699F}"/>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48" name="Group 47">
            <a:extLst>
              <a:ext uri="{FF2B5EF4-FFF2-40B4-BE49-F238E27FC236}">
                <a16:creationId xmlns:a16="http://schemas.microsoft.com/office/drawing/2014/main" id="{1D4644FE-8678-A0DE-02B5-B5C4E83280A7}"/>
              </a:ext>
            </a:extLst>
          </p:cNvPr>
          <p:cNvGrpSpPr/>
          <p:nvPr/>
        </p:nvGrpSpPr>
        <p:grpSpPr>
          <a:xfrm>
            <a:off x="10681304" y="0"/>
            <a:ext cx="796290" cy="182880"/>
            <a:chOff x="10745865" y="556"/>
            <a:chExt cx="796290" cy="175683"/>
          </a:xfrm>
        </p:grpSpPr>
        <p:sp>
          <p:nvSpPr>
            <p:cNvPr id="68" name="object 13">
              <a:extLst>
                <a:ext uri="{FF2B5EF4-FFF2-40B4-BE49-F238E27FC236}">
                  <a16:creationId xmlns:a16="http://schemas.microsoft.com/office/drawing/2014/main" id="{DCABA7C1-96BC-3FF0-8892-494A19A602F7}"/>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9" name="object 14">
              <a:extLst>
                <a:ext uri="{FF2B5EF4-FFF2-40B4-BE49-F238E27FC236}">
                  <a16:creationId xmlns:a16="http://schemas.microsoft.com/office/drawing/2014/main" id="{42A0A021-2CEB-FD15-22A5-08A61BE7CBC8}"/>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50" name="Group 49">
            <a:extLst>
              <a:ext uri="{FF2B5EF4-FFF2-40B4-BE49-F238E27FC236}">
                <a16:creationId xmlns:a16="http://schemas.microsoft.com/office/drawing/2014/main" id="{3A20CB0F-05C7-7D71-217E-C17B65CBC038}"/>
              </a:ext>
            </a:extLst>
          </p:cNvPr>
          <p:cNvGrpSpPr/>
          <p:nvPr/>
        </p:nvGrpSpPr>
        <p:grpSpPr>
          <a:xfrm>
            <a:off x="5903564" y="556"/>
            <a:ext cx="796290" cy="182880"/>
            <a:chOff x="6761559" y="0"/>
            <a:chExt cx="796290" cy="175683"/>
          </a:xfrm>
          <a:solidFill>
            <a:schemeClr val="bg1"/>
          </a:solidFill>
        </p:grpSpPr>
        <p:sp>
          <p:nvSpPr>
            <p:cNvPr id="66" name="object 11">
              <a:extLst>
                <a:ext uri="{FF2B5EF4-FFF2-40B4-BE49-F238E27FC236}">
                  <a16:creationId xmlns:a16="http://schemas.microsoft.com/office/drawing/2014/main" id="{D7F43F4C-35B9-F6CF-EFCC-D4EF2E911CDC}"/>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67" name="object 12">
              <a:extLst>
                <a:ext uri="{FF2B5EF4-FFF2-40B4-BE49-F238E27FC236}">
                  <a16:creationId xmlns:a16="http://schemas.microsoft.com/office/drawing/2014/main" id="{23F06179-61FA-90E4-3BCA-1EB93C06BDBC}"/>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52" name="Group 51">
            <a:extLst>
              <a:ext uri="{FF2B5EF4-FFF2-40B4-BE49-F238E27FC236}">
                <a16:creationId xmlns:a16="http://schemas.microsoft.com/office/drawing/2014/main" id="{1C47BE2A-0B5B-FD2C-7F67-584811637C22}"/>
              </a:ext>
            </a:extLst>
          </p:cNvPr>
          <p:cNvGrpSpPr/>
          <p:nvPr/>
        </p:nvGrpSpPr>
        <p:grpSpPr>
          <a:xfrm>
            <a:off x="9088724" y="0"/>
            <a:ext cx="796290" cy="182880"/>
            <a:chOff x="9953882" y="556"/>
            <a:chExt cx="796290" cy="175683"/>
          </a:xfrm>
        </p:grpSpPr>
        <p:sp>
          <p:nvSpPr>
            <p:cNvPr id="64" name="object 11">
              <a:extLst>
                <a:ext uri="{FF2B5EF4-FFF2-40B4-BE49-F238E27FC236}">
                  <a16:creationId xmlns:a16="http://schemas.microsoft.com/office/drawing/2014/main" id="{874CD2DC-5C60-ED9C-B44C-DD4AC58851B3}"/>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65" name="object 12">
              <a:extLst>
                <a:ext uri="{FF2B5EF4-FFF2-40B4-BE49-F238E27FC236}">
                  <a16:creationId xmlns:a16="http://schemas.microsoft.com/office/drawing/2014/main" id="{7B600D75-186D-7380-0C69-75999C03D2B9}"/>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54" name="Group 53">
            <a:extLst>
              <a:ext uri="{FF2B5EF4-FFF2-40B4-BE49-F238E27FC236}">
                <a16:creationId xmlns:a16="http://schemas.microsoft.com/office/drawing/2014/main" id="{C7E5AC9E-368A-C16C-78B5-CD4B9C3D811B}"/>
              </a:ext>
            </a:extLst>
          </p:cNvPr>
          <p:cNvGrpSpPr/>
          <p:nvPr/>
        </p:nvGrpSpPr>
        <p:grpSpPr>
          <a:xfrm>
            <a:off x="6699854" y="556"/>
            <a:ext cx="796290" cy="182880"/>
            <a:chOff x="10745865" y="556"/>
            <a:chExt cx="796290" cy="175683"/>
          </a:xfrm>
        </p:grpSpPr>
        <p:sp>
          <p:nvSpPr>
            <p:cNvPr id="56" name="object 13">
              <a:extLst>
                <a:ext uri="{FF2B5EF4-FFF2-40B4-BE49-F238E27FC236}">
                  <a16:creationId xmlns:a16="http://schemas.microsoft.com/office/drawing/2014/main" id="{9234071D-C50C-0D33-C62F-CFCBCB7C0C72}"/>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3" name="object 14">
              <a:extLst>
                <a:ext uri="{FF2B5EF4-FFF2-40B4-BE49-F238E27FC236}">
                  <a16:creationId xmlns:a16="http://schemas.microsoft.com/office/drawing/2014/main" id="{5BBFA4E7-2321-38B5-ED08-DBA5E0831430}"/>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sp>
        <p:nvSpPr>
          <p:cNvPr id="12" name="TextBox 11">
            <a:extLst>
              <a:ext uri="{FF2B5EF4-FFF2-40B4-BE49-F238E27FC236}">
                <a16:creationId xmlns:a16="http://schemas.microsoft.com/office/drawing/2014/main" id="{3CBC50B9-E2A7-7CD1-7452-46D677F8D48E}"/>
              </a:ext>
            </a:extLst>
          </p:cNvPr>
          <p:cNvSpPr txBox="1"/>
          <p:nvPr/>
        </p:nvSpPr>
        <p:spPr>
          <a:xfrm>
            <a:off x="565879" y="6216686"/>
            <a:ext cx="2939908" cy="415498"/>
          </a:xfrm>
          <a:prstGeom prst="rect">
            <a:avLst/>
          </a:prstGeom>
          <a:noFill/>
        </p:spPr>
        <p:txBody>
          <a:bodyPr wrap="square" rtlCol="0">
            <a:spAutoFit/>
          </a:bodyPr>
          <a:lstStyle/>
          <a:p>
            <a:r>
              <a:rPr lang="en-US" sz="700">
                <a:hlinkClick r:id="rId2"/>
              </a:rPr>
              <a:t>https://www.paloaltonetworks.com/blog/2022/06/the-importance-of-a-consistent-security-policy/</a:t>
            </a:r>
            <a:r>
              <a:rPr lang="en-US" sz="700"/>
              <a:t> </a:t>
            </a:r>
          </a:p>
          <a:p>
            <a:endParaRPr lang="en-US" sz="600"/>
          </a:p>
        </p:txBody>
      </p:sp>
      <p:sp>
        <p:nvSpPr>
          <p:cNvPr id="20" name="TextBox 19">
            <a:extLst>
              <a:ext uri="{FF2B5EF4-FFF2-40B4-BE49-F238E27FC236}">
                <a16:creationId xmlns:a16="http://schemas.microsoft.com/office/drawing/2014/main" id="{7973A450-EED4-D6EF-55DE-F096450E0E80}"/>
              </a:ext>
            </a:extLst>
          </p:cNvPr>
          <p:cNvSpPr txBox="1"/>
          <p:nvPr/>
        </p:nvSpPr>
        <p:spPr>
          <a:xfrm>
            <a:off x="4954381" y="6030483"/>
            <a:ext cx="2939908" cy="507831"/>
          </a:xfrm>
          <a:prstGeom prst="rect">
            <a:avLst/>
          </a:prstGeom>
          <a:noFill/>
        </p:spPr>
        <p:txBody>
          <a:bodyPr wrap="square" rtlCol="0">
            <a:spAutoFit/>
          </a:bodyPr>
          <a:lstStyle/>
          <a:p>
            <a:r>
              <a:rPr lang="en-US" sz="700">
                <a:hlinkClick r:id="rId3"/>
              </a:rPr>
              <a:t>https://www.educause.edu/focus-areas-and-initiatives/policy-and-security/cybersecurity-program/resources/information-security-guide/toolkits/effective-security-metrics</a:t>
            </a:r>
            <a:r>
              <a:rPr lang="en-US" sz="700"/>
              <a:t> </a:t>
            </a:r>
          </a:p>
          <a:p>
            <a:endParaRPr lang="en-US" sz="500"/>
          </a:p>
        </p:txBody>
      </p:sp>
      <p:sp>
        <p:nvSpPr>
          <p:cNvPr id="21" name="TextBox 20">
            <a:extLst>
              <a:ext uri="{FF2B5EF4-FFF2-40B4-BE49-F238E27FC236}">
                <a16:creationId xmlns:a16="http://schemas.microsoft.com/office/drawing/2014/main" id="{41327040-6E35-E6CC-BC75-DB4BA5EFF93C}"/>
              </a:ext>
            </a:extLst>
          </p:cNvPr>
          <p:cNvSpPr txBox="1"/>
          <p:nvPr/>
        </p:nvSpPr>
        <p:spPr>
          <a:xfrm>
            <a:off x="8669913" y="6030483"/>
            <a:ext cx="2939908" cy="307777"/>
          </a:xfrm>
          <a:prstGeom prst="rect">
            <a:avLst/>
          </a:prstGeom>
          <a:noFill/>
        </p:spPr>
        <p:txBody>
          <a:bodyPr wrap="square" rtlCol="0">
            <a:spAutoFit/>
          </a:bodyPr>
          <a:lstStyle/>
          <a:p>
            <a:r>
              <a:rPr lang="en-US" sz="700">
                <a:hlinkClick r:id="rId4"/>
              </a:rPr>
              <a:t>https://blog.24by7security.com/you-probably-need-a-security-governance-committee-and-heres-why</a:t>
            </a:r>
            <a:r>
              <a:rPr lang="en-US" sz="700"/>
              <a:t> </a:t>
            </a:r>
            <a:endParaRPr lang="en-US" sz="600"/>
          </a:p>
        </p:txBody>
      </p:sp>
      <p:grpSp>
        <p:nvGrpSpPr>
          <p:cNvPr id="4" name="Group 3">
            <a:extLst>
              <a:ext uri="{FF2B5EF4-FFF2-40B4-BE49-F238E27FC236}">
                <a16:creationId xmlns:a16="http://schemas.microsoft.com/office/drawing/2014/main" id="{6F95C918-6B36-3BEC-BBC2-79322AD60AD3}"/>
              </a:ext>
            </a:extLst>
          </p:cNvPr>
          <p:cNvGrpSpPr/>
          <p:nvPr/>
        </p:nvGrpSpPr>
        <p:grpSpPr>
          <a:xfrm>
            <a:off x="1626782" y="1073360"/>
            <a:ext cx="4297168" cy="4849033"/>
            <a:chOff x="2974500" y="1073360"/>
            <a:chExt cx="2949450" cy="4849033"/>
          </a:xfrm>
        </p:grpSpPr>
        <p:grpSp>
          <p:nvGrpSpPr>
            <p:cNvPr id="24" name="Group 23">
              <a:extLst>
                <a:ext uri="{FF2B5EF4-FFF2-40B4-BE49-F238E27FC236}">
                  <a16:creationId xmlns:a16="http://schemas.microsoft.com/office/drawing/2014/main" id="{AE8ABD4F-DB6E-4B49-A556-B84E6DE3D5EA}"/>
                </a:ext>
              </a:extLst>
            </p:cNvPr>
            <p:cNvGrpSpPr/>
            <p:nvPr/>
          </p:nvGrpSpPr>
          <p:grpSpPr>
            <a:xfrm>
              <a:off x="3083990" y="1073360"/>
              <a:ext cx="2839960" cy="4849033"/>
              <a:chOff x="921655" y="3110929"/>
              <a:chExt cx="4259940" cy="7273553"/>
            </a:xfrm>
          </p:grpSpPr>
          <p:sp>
            <p:nvSpPr>
              <p:cNvPr id="16" name="TextBox 15">
                <a:extLst>
                  <a:ext uri="{FF2B5EF4-FFF2-40B4-BE49-F238E27FC236}">
                    <a16:creationId xmlns:a16="http://schemas.microsoft.com/office/drawing/2014/main" id="{8903C44F-B2CF-0EAB-8E61-F159FB72355A}"/>
                  </a:ext>
                </a:extLst>
              </p:cNvPr>
              <p:cNvSpPr txBox="1"/>
              <p:nvPr/>
            </p:nvSpPr>
            <p:spPr>
              <a:xfrm>
                <a:off x="1523996" y="3110929"/>
                <a:ext cx="3657599" cy="877163"/>
              </a:xfrm>
              <a:prstGeom prst="rect">
                <a:avLst/>
              </a:prstGeom>
              <a:noFill/>
            </p:spPr>
            <p:txBody>
              <a:bodyPr wrap="square" lIns="91440" tIns="45720" rIns="91440" bIns="45720" rtlCol="0" anchor="t">
                <a:spAutoFit/>
              </a:bodyPr>
              <a:lstStyle/>
              <a:p>
                <a:pPr algn="ctr"/>
                <a:r>
                  <a:rPr lang="en-US" sz="1600" b="1" spc="-33">
                    <a:solidFill>
                      <a:schemeClr val="tx2">
                        <a:lumMod val="75000"/>
                      </a:schemeClr>
                    </a:solidFill>
                    <a:latin typeface="Century Schoolbook (Headings)"/>
                    <a:ea typeface="+mj-ea"/>
                    <a:cs typeface="+mj-cs"/>
                  </a:rPr>
                  <a:t>Ensure Responsibility &amp; Accountability</a:t>
                </a:r>
              </a:p>
            </p:txBody>
          </p:sp>
          <p:sp>
            <p:nvSpPr>
              <p:cNvPr id="17" name="object 16">
                <a:extLst>
                  <a:ext uri="{FF2B5EF4-FFF2-40B4-BE49-F238E27FC236}">
                    <a16:creationId xmlns:a16="http://schemas.microsoft.com/office/drawing/2014/main" id="{7600FCBB-0827-37AA-A05A-A0BEC37504B4}"/>
                  </a:ext>
                </a:extLst>
              </p:cNvPr>
              <p:cNvSpPr txBox="1"/>
              <p:nvPr/>
            </p:nvSpPr>
            <p:spPr>
              <a:xfrm>
                <a:off x="921655" y="4240583"/>
                <a:ext cx="4259940" cy="6143899"/>
              </a:xfrm>
              <a:prstGeom prst="rect">
                <a:avLst/>
              </a:prstGeom>
            </p:spPr>
            <p:txBody>
              <a:bodyPr vert="horz" wrap="square" lIns="0" tIns="12700" rIns="0" bIns="0" rtlCol="0">
                <a:spAutoFit/>
              </a:bodyPr>
              <a:lstStyle/>
              <a:p>
                <a:pPr marL="171450" indent="-171450" algn="l" rtl="0" fontAlgn="base">
                  <a:buFont typeface="Arial" panose="020B0604020202020204" pitchFamily="34" charset="0"/>
                  <a:buChar char="•"/>
                </a:pPr>
                <a:r>
                  <a:rPr lang="en-US" sz="1400" b="0" i="0" dirty="0">
                    <a:solidFill>
                      <a:srgbClr val="374151"/>
                    </a:solidFill>
                    <a:effectLst/>
                    <a:latin typeface="Söhne"/>
                  </a:rPr>
                  <a:t>Promote </a:t>
                </a:r>
                <a:r>
                  <a:rPr lang="en-US" sz="1400" dirty="0">
                    <a:solidFill>
                      <a:srgbClr val="374151"/>
                    </a:solidFill>
                    <a:latin typeface="Söhne"/>
                  </a:rPr>
                  <a:t>Director </a:t>
                </a:r>
                <a:r>
                  <a:rPr lang="en-US" sz="1400" b="0" i="0" dirty="0">
                    <a:solidFill>
                      <a:srgbClr val="374151"/>
                    </a:solidFill>
                    <a:effectLst/>
                    <a:latin typeface="Söhne"/>
                  </a:rPr>
                  <a:t>Simmons to CISO, reporting to CIO, with accountability for IT risk management, compliance and cybersecurity to safeguard SSR's technology assets</a:t>
                </a:r>
              </a:p>
              <a:p>
                <a:pPr marL="171450" indent="-171450" algn="l" rtl="0" fontAlgn="base">
                  <a:buFont typeface="Arial" panose="020B0604020202020204" pitchFamily="34" charset="0"/>
                  <a:buChar char="•"/>
                </a:pPr>
                <a:endParaRPr lang="en-US" sz="1400" dirty="0">
                  <a:solidFill>
                    <a:srgbClr val="374151"/>
                  </a:solidFill>
                  <a:latin typeface="Calibri" panose="020F0502020204030204" pitchFamily="34" charset="0"/>
                </a:endParaRPr>
              </a:p>
              <a:p>
                <a:pPr marL="171450" indent="-171450" fontAlgn="base">
                  <a:buFont typeface="Arial" panose="020B0604020202020204" pitchFamily="34" charset="0"/>
                  <a:buChar char="•"/>
                </a:pPr>
                <a:r>
                  <a:rPr lang="en-US" sz="1400" dirty="0">
                    <a:solidFill>
                      <a:srgbClr val="374151"/>
                    </a:solidFill>
                    <a:latin typeface="Calibri" panose="020F0502020204030204" pitchFamily="34" charset="0"/>
                  </a:rPr>
                  <a:t>Increase budget towards </a:t>
                </a:r>
                <a:r>
                  <a:rPr lang="en-US" sz="1400" b="0" i="0" dirty="0">
                    <a:solidFill>
                      <a:srgbClr val="374151"/>
                    </a:solidFill>
                    <a:effectLst/>
                    <a:latin typeface="Söhne"/>
                  </a:rPr>
                  <a:t>IT risk management, IT compliance and cybersecurity to match organizations of this size</a:t>
                </a:r>
                <a:r>
                  <a:rPr lang="en-US" sz="1400" b="0" i="0" dirty="0">
                    <a:solidFill>
                      <a:srgbClr val="374151"/>
                    </a:solidFill>
                    <a:effectLst/>
                    <a:latin typeface="Calibri" panose="020F0502020204030204" pitchFamily="34" charset="0"/>
                  </a:rPr>
                  <a:t> and e</a:t>
                </a:r>
                <a:r>
                  <a:rPr lang="en-US" sz="1400" b="0" i="0" dirty="0">
                    <a:solidFill>
                      <a:srgbClr val="374151"/>
                    </a:solidFill>
                    <a:effectLst/>
                    <a:latin typeface="Söhne"/>
                  </a:rPr>
                  <a:t>stablished a dedicated department</a:t>
                </a:r>
              </a:p>
              <a:p>
                <a:pPr marL="171450" indent="-171450" fontAlgn="base">
                  <a:buFont typeface="Arial" panose="020B0604020202020204" pitchFamily="34" charset="0"/>
                  <a:buChar char="•"/>
                </a:pPr>
                <a:endParaRPr lang="en-US" sz="1400" dirty="0">
                  <a:solidFill>
                    <a:srgbClr val="374151"/>
                  </a:solidFill>
                  <a:latin typeface="Calibri" panose="020F0502020204030204" pitchFamily="34" charset="0"/>
                </a:endParaRPr>
              </a:p>
              <a:p>
                <a:pPr marL="171450" indent="-171450" algn="l" rtl="0" fontAlgn="base">
                  <a:buFont typeface="Arial" panose="020B0604020202020204" pitchFamily="34" charset="0"/>
                  <a:buChar char="•"/>
                </a:pPr>
                <a:r>
                  <a:rPr lang="en-US" sz="1400" dirty="0">
                    <a:solidFill>
                      <a:srgbClr val="374151"/>
                    </a:solidFill>
                    <a:latin typeface="Calibri" panose="020F0502020204030204" pitchFamily="34" charset="0"/>
                  </a:rPr>
                  <a:t>Have multiple executives led by the CISO involved in the implementation and development of this greater cybersecurity function</a:t>
                </a:r>
              </a:p>
              <a:p>
                <a:pPr marL="171450" indent="-171450" algn="l" rtl="0" fontAlgn="base">
                  <a:buFont typeface="Arial" panose="020B0604020202020204" pitchFamily="34" charset="0"/>
                  <a:buChar char="•"/>
                </a:pPr>
                <a:endParaRPr lang="en-US" sz="1400" dirty="0">
                  <a:solidFill>
                    <a:srgbClr val="374151"/>
                  </a:solidFill>
                  <a:latin typeface="Calibri" panose="020F0502020204030204" pitchFamily="34" charset="0"/>
                </a:endParaRPr>
              </a:p>
              <a:p>
                <a:pPr algn="l" rtl="0" fontAlgn="base"/>
                <a:endParaRPr lang="en-US" sz="1400" dirty="0">
                  <a:solidFill>
                    <a:srgbClr val="374151"/>
                  </a:solidFill>
                  <a:latin typeface="Calibri" panose="020F0502020204030204" pitchFamily="34" charset="0"/>
                </a:endParaRPr>
              </a:p>
              <a:p>
                <a:pPr lvl="0"/>
                <a:endParaRPr lang="en-IN" sz="1400" dirty="0">
                  <a:latin typeface="Calibri" panose="020F0502020204030204" pitchFamily="34" charset="0"/>
                  <a:ea typeface="Calibri" panose="020F0502020204030204" pitchFamily="34" charset="0"/>
                  <a:cs typeface="Calibri" panose="020F0502020204030204" pitchFamily="34" charset="0"/>
                </a:endParaRPr>
              </a:p>
            </p:txBody>
          </p:sp>
        </p:grpSp>
        <p:pic>
          <p:nvPicPr>
            <p:cNvPr id="36" name="Graphic 35" descr="Chemicals outline">
              <a:extLst>
                <a:ext uri="{FF2B5EF4-FFF2-40B4-BE49-F238E27FC236}">
                  <a16:creationId xmlns:a16="http://schemas.microsoft.com/office/drawing/2014/main" id="{9900A4E1-6532-D791-EC9B-BCF73B803A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4500" y="1128079"/>
              <a:ext cx="612648" cy="612648"/>
            </a:xfrm>
            <a:prstGeom prst="rect">
              <a:avLst/>
            </a:prstGeom>
          </p:spPr>
        </p:pic>
      </p:grpSp>
      <p:pic>
        <p:nvPicPr>
          <p:cNvPr id="44" name="Graphic 43" descr="Clipboard Checked outline">
            <a:extLst>
              <a:ext uri="{FF2B5EF4-FFF2-40B4-BE49-F238E27FC236}">
                <a16:creationId xmlns:a16="http://schemas.microsoft.com/office/drawing/2014/main" id="{6894B4BB-A2A3-5A74-1360-9C6621725F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19200" y="1128079"/>
            <a:ext cx="612648" cy="612648"/>
          </a:xfrm>
          <a:prstGeom prst="rect">
            <a:avLst/>
          </a:prstGeom>
        </p:spPr>
      </p:pic>
    </p:spTree>
    <p:extLst>
      <p:ext uri="{BB962C8B-B14F-4D97-AF65-F5344CB8AC3E}">
        <p14:creationId xmlns:p14="http://schemas.microsoft.com/office/powerpoint/2010/main" val="488564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41956-7414-8707-FFBE-9D4798AA928E}"/>
              </a:ext>
            </a:extLst>
          </p:cNvPr>
          <p:cNvSpPr txBox="1"/>
          <p:nvPr/>
        </p:nvSpPr>
        <p:spPr>
          <a:xfrm>
            <a:off x="592596" y="273519"/>
            <a:ext cx="9058432" cy="553998"/>
          </a:xfrm>
          <a:prstGeom prst="rect">
            <a:avLst/>
          </a:prstGeom>
          <a:noFill/>
        </p:spPr>
        <p:txBody>
          <a:bodyPr wrap="square" lIns="91440" tIns="45720" rIns="91440" bIns="45720" rtlCol="0" anchor="t">
            <a:spAutoFit/>
          </a:bodyPr>
          <a:lstStyle/>
          <a:p>
            <a:r>
              <a:rPr lang="en-US" altLang="zh-CN" sz="3000" b="1">
                <a:solidFill>
                  <a:schemeClr val="accent1">
                    <a:lumMod val="75000"/>
                  </a:schemeClr>
                </a:solidFill>
                <a:latin typeface="Malgun Gothic"/>
                <a:ea typeface="Malgun Gothic"/>
              </a:rPr>
              <a:t>Control</a:t>
            </a:r>
            <a:endParaRPr lang="en-US" sz="3000" b="1">
              <a:solidFill>
                <a:schemeClr val="accent1">
                  <a:lumMod val="75000"/>
                </a:schemeClr>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0FF2ACE2-9FE1-EC2D-434F-97DE69A5D897}"/>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cxnSp>
        <p:nvCxnSpPr>
          <p:cNvPr id="8" name="Straight Connector 7">
            <a:extLst>
              <a:ext uri="{FF2B5EF4-FFF2-40B4-BE49-F238E27FC236}">
                <a16:creationId xmlns:a16="http://schemas.microsoft.com/office/drawing/2014/main" id="{F73CBAB4-61B1-FFB2-DA43-9FCEAA54EAA8}"/>
              </a:ext>
            </a:extLst>
          </p:cNvPr>
          <p:cNvCxnSpPr>
            <a:cxnSpLocks/>
          </p:cNvCxnSpPr>
          <p:nvPr/>
        </p:nvCxnSpPr>
        <p:spPr>
          <a:xfrm>
            <a:off x="3118479" y="1544915"/>
            <a:ext cx="0" cy="43688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23049-83F2-2D14-1966-43645AA7238D}"/>
              </a:ext>
            </a:extLst>
          </p:cNvPr>
          <p:cNvCxnSpPr>
            <a:cxnSpLocks/>
          </p:cNvCxnSpPr>
          <p:nvPr/>
        </p:nvCxnSpPr>
        <p:spPr>
          <a:xfrm>
            <a:off x="6077868" y="1595715"/>
            <a:ext cx="0" cy="43180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E8ABD4F-DB6E-4B49-A556-B84E6DE3D5EA}"/>
              </a:ext>
            </a:extLst>
          </p:cNvPr>
          <p:cNvGrpSpPr/>
          <p:nvPr/>
        </p:nvGrpSpPr>
        <p:grpSpPr>
          <a:xfrm>
            <a:off x="504631" y="1284139"/>
            <a:ext cx="2571316" cy="2691711"/>
            <a:chOff x="749594" y="3104791"/>
            <a:chExt cx="4627078" cy="4037569"/>
          </a:xfrm>
        </p:grpSpPr>
        <p:sp>
          <p:nvSpPr>
            <p:cNvPr id="16" name="TextBox 15">
              <a:extLst>
                <a:ext uri="{FF2B5EF4-FFF2-40B4-BE49-F238E27FC236}">
                  <a16:creationId xmlns:a16="http://schemas.microsoft.com/office/drawing/2014/main" id="{8903C44F-B2CF-0EAB-8E61-F159FB72355A}"/>
                </a:ext>
              </a:extLst>
            </p:cNvPr>
            <p:cNvSpPr txBox="1"/>
            <p:nvPr/>
          </p:nvSpPr>
          <p:spPr>
            <a:xfrm>
              <a:off x="1131751" y="3104791"/>
              <a:ext cx="3657597" cy="877163"/>
            </a:xfrm>
            <a:prstGeom prst="rect">
              <a:avLst/>
            </a:prstGeom>
            <a:noFill/>
          </p:spPr>
          <p:txBody>
            <a:bodyPr wrap="square" lIns="91440" tIns="45720" rIns="91440" bIns="45720" rtlCol="0" anchor="t">
              <a:spAutoFit/>
            </a:bodyPr>
            <a:lstStyle/>
            <a:p>
              <a:pPr algn="ctr"/>
              <a:r>
                <a:rPr lang="en-US" sz="1600" b="1" spc="-33">
                  <a:solidFill>
                    <a:schemeClr val="tx2">
                      <a:lumMod val="75000"/>
                    </a:schemeClr>
                  </a:solidFill>
                  <a:latin typeface="Century Schoolbook (Headings)"/>
                  <a:ea typeface="+mj-ea"/>
                  <a:cs typeface="+mj-cs"/>
                </a:rPr>
                <a:t>Manage </a:t>
              </a:r>
            </a:p>
            <a:p>
              <a:pPr algn="ctr"/>
              <a:r>
                <a:rPr lang="en-US" sz="1600" b="1" spc="-33">
                  <a:solidFill>
                    <a:schemeClr val="tx2">
                      <a:lumMod val="75000"/>
                    </a:schemeClr>
                  </a:solidFill>
                  <a:latin typeface="Century Schoolbook (Headings)"/>
                  <a:ea typeface="+mj-ea"/>
                  <a:cs typeface="+mj-cs"/>
                </a:rPr>
                <a:t>Vendor Risk</a:t>
              </a:r>
              <a:endParaRPr lang="en-US">
                <a:ea typeface="+mj-ea"/>
                <a:cs typeface="+mj-cs"/>
              </a:endParaRPr>
            </a:p>
          </p:txBody>
        </p:sp>
        <p:sp>
          <p:nvSpPr>
            <p:cNvPr id="17" name="object 16">
              <a:extLst>
                <a:ext uri="{FF2B5EF4-FFF2-40B4-BE49-F238E27FC236}">
                  <a16:creationId xmlns:a16="http://schemas.microsoft.com/office/drawing/2014/main" id="{7600FCBB-0827-37AA-A05A-A0BEC37504B4}"/>
                </a:ext>
              </a:extLst>
            </p:cNvPr>
            <p:cNvSpPr txBox="1"/>
            <p:nvPr/>
          </p:nvSpPr>
          <p:spPr>
            <a:xfrm>
              <a:off x="1169426" y="4214634"/>
              <a:ext cx="4207246" cy="2927726"/>
            </a:xfrm>
            <a:prstGeom prst="rect">
              <a:avLst/>
            </a:prstGeom>
          </p:spPr>
          <p:txBody>
            <a:bodyPr vert="horz" wrap="square" lIns="0" tIns="12700" rIns="0" bIns="0" rtlCol="0">
              <a:spAutoFit/>
            </a:bodyPr>
            <a:lstStyle/>
            <a:p>
              <a:pPr marL="171450" lvl="0" indent="-171450">
                <a:buFont typeface="Arial" panose="020B0604020202020204" pitchFamily="34" charset="0"/>
                <a:buChar char="•"/>
              </a:pPr>
              <a:r>
                <a:rPr lang="en-US" sz="1400" dirty="0">
                  <a:ea typeface="Calibri" panose="020F0502020204030204" pitchFamily="34" charset="0"/>
                  <a:cs typeface="Calibri" panose="020F0502020204030204" pitchFamily="34" charset="0"/>
                </a:rPr>
                <a:t>Subscribe to </a:t>
              </a:r>
              <a:r>
                <a:rPr lang="en-US" sz="1400" b="0" i="0" dirty="0">
                  <a:effectLst/>
                </a:rPr>
                <a:t>security and risk management providers</a:t>
              </a:r>
              <a:r>
                <a:rPr lang="en-US" sz="1400" dirty="0">
                  <a:ea typeface="Calibri" panose="020F0502020204030204" pitchFamily="34" charset="0"/>
                  <a:cs typeface="Calibri" panose="020F0502020204030204" pitchFamily="34" charset="0"/>
                </a:rPr>
                <a:t> to </a:t>
              </a:r>
              <a:r>
                <a:rPr lang="en-US" sz="1400" b="0" i="0" dirty="0">
                  <a:effectLst/>
                </a:rPr>
                <a:t>detect attacks and data breaches to quickly</a:t>
              </a:r>
            </a:p>
            <a:p>
              <a:pPr marL="171450" lvl="0" indent="-171450">
                <a:buFont typeface="Arial" panose="020B0604020202020204" pitchFamily="34" charset="0"/>
                <a:buChar char="•"/>
              </a:pPr>
              <a:endParaRPr lang="en-US" sz="1400" b="0" i="0" dirty="0">
                <a:effectLst/>
              </a:endParaRPr>
            </a:p>
            <a:p>
              <a:pPr marL="171450" lvl="0" indent="-171450">
                <a:buFont typeface="Arial" panose="020B0604020202020204" pitchFamily="34" charset="0"/>
                <a:buChar char="•"/>
              </a:pPr>
              <a:r>
                <a:rPr lang="en-US" sz="1400" dirty="0"/>
                <a:t>D</a:t>
              </a:r>
              <a:r>
                <a:rPr lang="en-US" sz="1400" b="0" i="0" dirty="0">
                  <a:effectLst/>
                </a:rPr>
                <a:t>etermine if a</a:t>
              </a:r>
              <a:r>
                <a:rPr lang="en-US" sz="1400" dirty="0"/>
                <a:t>n </a:t>
              </a:r>
              <a:r>
                <a:rPr lang="en-US" sz="1400" b="0" i="0" dirty="0">
                  <a:effectLst/>
                </a:rPr>
                <a:t>attack that happens on the vendor side puts SSR at risk</a:t>
              </a:r>
              <a:r>
                <a:rPr lang="en-US" sz="1400" dirty="0">
                  <a:ea typeface="Calibri" panose="020F0502020204030204" pitchFamily="34" charset="0"/>
                  <a:cs typeface="Calibri" panose="020F0502020204030204" pitchFamily="34" charset="0"/>
                </a:rPr>
                <a:t> </a:t>
              </a:r>
            </a:p>
            <a:p>
              <a:pPr lvl="0"/>
              <a:endParaRPr lang="en-IN" sz="1400" dirty="0">
                <a:ea typeface="Calibri" panose="020F0502020204030204" pitchFamily="34" charset="0"/>
                <a:cs typeface="Calibri" panose="020F0502020204030204" pitchFamily="34" charset="0"/>
              </a:endParaRPr>
            </a:p>
          </p:txBody>
        </p:sp>
        <p:pic>
          <p:nvPicPr>
            <p:cNvPr id="23" name="Graphic 22" descr="Kiosk outline">
              <a:extLst>
                <a:ext uri="{FF2B5EF4-FFF2-40B4-BE49-F238E27FC236}">
                  <a16:creationId xmlns:a16="http://schemas.microsoft.com/office/drawing/2014/main" id="{F01C8CB6-F258-595A-2398-94DE6473A6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9594" y="3189912"/>
              <a:ext cx="914401" cy="762213"/>
            </a:xfrm>
            <a:prstGeom prst="rect">
              <a:avLst/>
            </a:prstGeom>
          </p:spPr>
        </p:pic>
      </p:grpSp>
      <p:sp>
        <p:nvSpPr>
          <p:cNvPr id="26" name="TextBox 25">
            <a:extLst>
              <a:ext uri="{FF2B5EF4-FFF2-40B4-BE49-F238E27FC236}">
                <a16:creationId xmlns:a16="http://schemas.microsoft.com/office/drawing/2014/main" id="{87FB5D33-80FF-DC7C-13AF-2C506E4104B8}"/>
              </a:ext>
            </a:extLst>
          </p:cNvPr>
          <p:cNvSpPr txBox="1"/>
          <p:nvPr/>
        </p:nvSpPr>
        <p:spPr>
          <a:xfrm>
            <a:off x="3415450" y="1338314"/>
            <a:ext cx="2559748" cy="584775"/>
          </a:xfrm>
          <a:prstGeom prst="rect">
            <a:avLst/>
          </a:prstGeom>
          <a:noFill/>
        </p:spPr>
        <p:txBody>
          <a:bodyPr wrap="square" lIns="91440" tIns="45720" rIns="91440" bIns="45720" rtlCol="0" anchor="t">
            <a:spAutoFit/>
          </a:bodyPr>
          <a:lstStyle/>
          <a:p>
            <a:pPr algn="ctr"/>
            <a:r>
              <a:rPr lang="en-US" sz="1600" b="1" spc="-33" dirty="0">
                <a:solidFill>
                  <a:schemeClr val="tx2">
                    <a:lumMod val="75000"/>
                  </a:schemeClr>
                </a:solidFill>
                <a:latin typeface="Century Schoolbook (Headings)"/>
                <a:ea typeface="+mj-ea"/>
                <a:cs typeface="+mj-cs"/>
              </a:rPr>
              <a:t>Standard Enforcement &amp; Security Monitoring</a:t>
            </a:r>
          </a:p>
        </p:txBody>
      </p:sp>
      <p:sp>
        <p:nvSpPr>
          <p:cNvPr id="27" name="object 16">
            <a:extLst>
              <a:ext uri="{FF2B5EF4-FFF2-40B4-BE49-F238E27FC236}">
                <a16:creationId xmlns:a16="http://schemas.microsoft.com/office/drawing/2014/main" id="{F9C57941-FB51-5C00-E41A-3B3B7DA388FC}"/>
              </a:ext>
            </a:extLst>
          </p:cNvPr>
          <p:cNvSpPr txBox="1"/>
          <p:nvPr/>
        </p:nvSpPr>
        <p:spPr>
          <a:xfrm>
            <a:off x="3266908" y="1978913"/>
            <a:ext cx="2720598" cy="4106252"/>
          </a:xfrm>
          <a:prstGeom prst="rect">
            <a:avLst/>
          </a:prstGeom>
        </p:spPr>
        <p:txBody>
          <a:bodyPr vert="horz" wrap="square" lIns="0" tIns="12700" rIns="0" bIns="0" rtlCol="0">
            <a:spAutoFit/>
          </a:bodyPr>
          <a:lstStyle/>
          <a:p>
            <a:pPr marL="171450" lvl="0" indent="-171450">
              <a:buFont typeface="Arial" panose="020B0604020202020204" pitchFamily="34" charset="0"/>
              <a:buChar char="•"/>
            </a:pPr>
            <a:r>
              <a:rPr lang="en-US" sz="1400" dirty="0"/>
              <a:t>Enforce policies and standards like ISO 27001, ISO 27002, NIST800-53, NIST CSF and COBIT</a:t>
            </a:r>
          </a:p>
          <a:p>
            <a:pPr lvl="0"/>
            <a:endParaRPr lang="en-US" sz="1400" dirty="0"/>
          </a:p>
          <a:p>
            <a:pPr marL="171450" lvl="0" indent="-171450">
              <a:buFont typeface="Arial" panose="020B0604020202020204" pitchFamily="34" charset="0"/>
              <a:buChar char="•"/>
            </a:pPr>
            <a:r>
              <a:rPr lang="en-US" sz="1400" dirty="0"/>
              <a:t>Enhance capabilities in detecting abnormal user and entity behavior within the network to identify and reduce insider threats</a:t>
            </a:r>
          </a:p>
          <a:p>
            <a:pPr lvl="0"/>
            <a:endParaRPr lang="en-US" sz="1400" dirty="0"/>
          </a:p>
          <a:p>
            <a:pPr marL="171450" lvl="0" indent="-171450">
              <a:buFont typeface="Arial" panose="020B0604020202020204" pitchFamily="34" charset="0"/>
              <a:buChar char="•"/>
            </a:pPr>
            <a:r>
              <a:rPr lang="en-US" sz="1400" dirty="0"/>
              <a:t>Leverage AI to improve threat detection by identifying subtle anomalies and patterns that may be indicative of an attack</a:t>
            </a:r>
          </a:p>
          <a:p>
            <a:pPr lvl="0"/>
            <a:endParaRPr lang="en-US" sz="1400" dirty="0"/>
          </a:p>
          <a:p>
            <a:pPr marL="171450" lvl="0" indent="-171450">
              <a:buFont typeface="Arial" panose="020B0604020202020204" pitchFamily="34" charset="0"/>
              <a:buChar char="•"/>
            </a:pPr>
            <a:r>
              <a:rPr lang="en-US" sz="1400" dirty="0"/>
              <a:t>Alerts the security analyst and administrators when the system detects a security incident or a potential threat for further investigation and response</a:t>
            </a:r>
            <a:endParaRPr lang="en-IN" sz="1400" dirty="0"/>
          </a:p>
        </p:txBody>
      </p:sp>
      <p:pic>
        <p:nvPicPr>
          <p:cNvPr id="49" name="Graphic 48" descr="Ecommerce outline">
            <a:extLst>
              <a:ext uri="{FF2B5EF4-FFF2-40B4-BE49-F238E27FC236}">
                <a16:creationId xmlns:a16="http://schemas.microsoft.com/office/drawing/2014/main" id="{39643583-4766-0965-2099-757666B762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365" y="1394138"/>
            <a:ext cx="406688" cy="473128"/>
          </a:xfrm>
          <a:prstGeom prst="rect">
            <a:avLst/>
          </a:prstGeom>
        </p:spPr>
      </p:pic>
      <p:grpSp>
        <p:nvGrpSpPr>
          <p:cNvPr id="59" name="Group 58">
            <a:extLst>
              <a:ext uri="{FF2B5EF4-FFF2-40B4-BE49-F238E27FC236}">
                <a16:creationId xmlns:a16="http://schemas.microsoft.com/office/drawing/2014/main" id="{FDF91891-A5D7-9D36-B5C4-DFA58DC890A0}"/>
              </a:ext>
            </a:extLst>
          </p:cNvPr>
          <p:cNvGrpSpPr/>
          <p:nvPr/>
        </p:nvGrpSpPr>
        <p:grpSpPr>
          <a:xfrm>
            <a:off x="9060430" y="1305410"/>
            <a:ext cx="3066804" cy="3768981"/>
            <a:chOff x="12743159" y="2943174"/>
            <a:chExt cx="5423014" cy="3739493"/>
          </a:xfrm>
        </p:grpSpPr>
        <p:grpSp>
          <p:nvGrpSpPr>
            <p:cNvPr id="29" name="Group 28">
              <a:extLst>
                <a:ext uri="{FF2B5EF4-FFF2-40B4-BE49-F238E27FC236}">
                  <a16:creationId xmlns:a16="http://schemas.microsoft.com/office/drawing/2014/main" id="{E1B78A80-2B46-32A7-3599-ACDE448F8369}"/>
                </a:ext>
              </a:extLst>
            </p:cNvPr>
            <p:cNvGrpSpPr/>
            <p:nvPr/>
          </p:nvGrpSpPr>
          <p:grpSpPr>
            <a:xfrm>
              <a:off x="12801847" y="2943174"/>
              <a:ext cx="5364326" cy="3739493"/>
              <a:chOff x="925628" y="3257403"/>
              <a:chExt cx="5364326" cy="3739493"/>
            </a:xfrm>
          </p:grpSpPr>
          <p:sp>
            <p:nvSpPr>
              <p:cNvPr id="30" name="TextBox 29">
                <a:extLst>
                  <a:ext uri="{FF2B5EF4-FFF2-40B4-BE49-F238E27FC236}">
                    <a16:creationId xmlns:a16="http://schemas.microsoft.com/office/drawing/2014/main" id="{8EAEBD06-86A7-C3F5-2E0F-9B0182C7C63D}"/>
                  </a:ext>
                </a:extLst>
              </p:cNvPr>
              <p:cNvSpPr txBox="1"/>
              <p:nvPr/>
            </p:nvSpPr>
            <p:spPr>
              <a:xfrm>
                <a:off x="1409472" y="3257403"/>
                <a:ext cx="4880482" cy="580200"/>
              </a:xfrm>
              <a:prstGeom prst="rect">
                <a:avLst/>
              </a:prstGeom>
              <a:noFill/>
            </p:spPr>
            <p:txBody>
              <a:bodyPr wrap="square" lIns="91440" tIns="45720" rIns="91440" bIns="45720" rtlCol="0" anchor="t">
                <a:spAutoFit/>
              </a:bodyPr>
              <a:lstStyle/>
              <a:p>
                <a:pPr algn="ctr"/>
                <a:r>
                  <a:rPr lang="en-US" sz="1600" b="1" spc="-33" dirty="0">
                    <a:solidFill>
                      <a:schemeClr val="tx2">
                        <a:lumMod val="75000"/>
                      </a:schemeClr>
                    </a:solidFill>
                    <a:latin typeface="Century Schoolbook (Headings)"/>
                    <a:ea typeface="+mj-ea"/>
                    <a:cs typeface="+mj-cs"/>
                  </a:rPr>
                  <a:t>Integration of Applications and Teams</a:t>
                </a:r>
              </a:p>
            </p:txBody>
          </p:sp>
          <p:sp>
            <p:nvSpPr>
              <p:cNvPr id="31" name="object 16">
                <a:extLst>
                  <a:ext uri="{FF2B5EF4-FFF2-40B4-BE49-F238E27FC236}">
                    <a16:creationId xmlns:a16="http://schemas.microsoft.com/office/drawing/2014/main" id="{32A9E7B1-856A-A9DB-1FF3-9FA0C6647FE7}"/>
                  </a:ext>
                </a:extLst>
              </p:cNvPr>
              <p:cNvSpPr txBox="1"/>
              <p:nvPr/>
            </p:nvSpPr>
            <p:spPr>
              <a:xfrm>
                <a:off x="925628" y="4205318"/>
                <a:ext cx="4780791" cy="2791578"/>
              </a:xfrm>
              <a:prstGeom prst="rect">
                <a:avLst/>
              </a:prstGeom>
            </p:spPr>
            <p:txBody>
              <a:bodyPr vert="horz" wrap="square" lIns="0" tIns="12700" rIns="0" bIns="0" rtlCol="0" anchor="t">
                <a:spAutoFit/>
              </a:bodyPr>
              <a:lstStyle/>
              <a:p>
                <a:pPr marL="171450" indent="-171450">
                  <a:buFont typeface="Arial" panose="020B0604020202020204" pitchFamily="34" charset="0"/>
                  <a:buChar char="•"/>
                </a:pPr>
                <a:r>
                  <a:rPr lang="en-US" sz="1400" dirty="0">
                    <a:cs typeface="Calibri"/>
                  </a:rPr>
                  <a:t>Ensure that the PCI and operational security team are not isolated</a:t>
                </a:r>
              </a:p>
              <a:p>
                <a:endParaRPr lang="en-US" sz="1400" dirty="0">
                  <a:cs typeface="Calibri"/>
                </a:endParaRPr>
              </a:p>
              <a:p>
                <a:pPr marL="171450" indent="-171450">
                  <a:buFont typeface="Arial" panose="020B0604020202020204" pitchFamily="34" charset="0"/>
                  <a:buChar char="•"/>
                </a:pPr>
                <a:r>
                  <a:rPr lang="en-US" sz="1400" dirty="0">
                    <a:cs typeface="Calibri"/>
                  </a:rPr>
                  <a:t>Use a framework that allows teams to build off each other instead of forcing collaboration</a:t>
                </a:r>
              </a:p>
              <a:p>
                <a:endParaRPr lang="en-US" sz="1400" dirty="0">
                  <a:cs typeface="Calibri"/>
                </a:endParaRPr>
              </a:p>
              <a:p>
                <a:pPr marL="171450" indent="-171450">
                  <a:buFont typeface="Arial" panose="020B0604020202020204" pitchFamily="34" charset="0"/>
                  <a:buChar char="•"/>
                </a:pPr>
                <a:r>
                  <a:rPr lang="en-US" sz="1400" dirty="0">
                    <a:cs typeface="Calibri"/>
                  </a:rPr>
                  <a:t>Continue to manage relationships between teams </a:t>
                </a:r>
              </a:p>
              <a:p>
                <a:endParaRPr lang="en-US" sz="1400" dirty="0">
                  <a:cs typeface="Calibri"/>
                </a:endParaRPr>
              </a:p>
              <a:p>
                <a:pPr marL="171450" indent="-171450">
                  <a:buFont typeface="Arial" panose="020B0604020202020204" pitchFamily="34" charset="0"/>
                  <a:buChar char="•"/>
                </a:pPr>
                <a:r>
                  <a:rPr lang="en-US" sz="1400" dirty="0">
                    <a:cs typeface="Calibri"/>
                  </a:rPr>
                  <a:t>Maintain constant communication through a framework like SCRUM</a:t>
                </a:r>
              </a:p>
            </p:txBody>
          </p:sp>
        </p:grpSp>
        <p:pic>
          <p:nvPicPr>
            <p:cNvPr id="51" name="Graphic 50" descr="Acquisition with solid fill">
              <a:extLst>
                <a:ext uri="{FF2B5EF4-FFF2-40B4-BE49-F238E27FC236}">
                  <a16:creationId xmlns:a16="http://schemas.microsoft.com/office/drawing/2014/main" id="{3BFDCCE0-A206-56F3-951D-81522AD81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2743159" y="2994965"/>
              <a:ext cx="914400" cy="513062"/>
            </a:xfrm>
            <a:prstGeom prst="rect">
              <a:avLst/>
            </a:prstGeom>
          </p:spPr>
        </p:pic>
      </p:grpSp>
      <p:sp>
        <p:nvSpPr>
          <p:cNvPr id="5" name="TextBox 4">
            <a:extLst>
              <a:ext uri="{FF2B5EF4-FFF2-40B4-BE49-F238E27FC236}">
                <a16:creationId xmlns:a16="http://schemas.microsoft.com/office/drawing/2014/main" id="{C2256460-F303-495E-9ED6-72CD768A35F8}"/>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07</a:t>
            </a:r>
          </a:p>
        </p:txBody>
      </p:sp>
      <p:sp>
        <p:nvSpPr>
          <p:cNvPr id="7" name="TextBox 6">
            <a:extLst>
              <a:ext uri="{FF2B5EF4-FFF2-40B4-BE49-F238E27FC236}">
                <a16:creationId xmlns:a16="http://schemas.microsoft.com/office/drawing/2014/main" id="{0C603FCD-CDF3-B596-E232-6DE59E2A525F}"/>
              </a:ext>
            </a:extLst>
          </p:cNvPr>
          <p:cNvSpPr txBox="1"/>
          <p:nvPr/>
        </p:nvSpPr>
        <p:spPr>
          <a:xfrm>
            <a:off x="9035213" y="6027019"/>
            <a:ext cx="2918519" cy="415498"/>
          </a:xfrm>
          <a:prstGeom prst="rect">
            <a:avLst/>
          </a:prstGeom>
          <a:noFill/>
        </p:spPr>
        <p:txBody>
          <a:bodyPr wrap="square" lIns="91440" tIns="45720" rIns="91440" bIns="45720" rtlCol="0" anchor="t">
            <a:spAutoFit/>
          </a:bodyPr>
          <a:lstStyle/>
          <a:p>
            <a:r>
              <a:rPr lang="en-US" sz="700">
                <a:ea typeface="+mn-lt"/>
                <a:cs typeface="+mn-lt"/>
                <a:hlinkClick r:id="rId9"/>
              </a:rPr>
              <a:t>https://nickols.us/~nickols1/Learning.pdf</a:t>
            </a:r>
          </a:p>
          <a:p>
            <a:endParaRPr lang="en-US" sz="700">
              <a:ea typeface="+mn-lt"/>
              <a:cs typeface="+mn-lt"/>
            </a:endParaRPr>
          </a:p>
          <a:p>
            <a:r>
              <a:rPr lang="en-US" sz="700">
                <a:ea typeface="+mn-lt"/>
                <a:cs typeface="+mn-lt"/>
              </a:rPr>
              <a:t>COBIT 2019 Framework: Governance and Management Objectives</a:t>
            </a:r>
          </a:p>
        </p:txBody>
      </p:sp>
      <p:grpSp>
        <p:nvGrpSpPr>
          <p:cNvPr id="45" name="Group 44">
            <a:extLst>
              <a:ext uri="{FF2B5EF4-FFF2-40B4-BE49-F238E27FC236}">
                <a16:creationId xmlns:a16="http://schemas.microsoft.com/office/drawing/2014/main" id="{0B3CB8D7-215D-109D-3198-2134780B5E9F}"/>
              </a:ext>
            </a:extLst>
          </p:cNvPr>
          <p:cNvGrpSpPr/>
          <p:nvPr/>
        </p:nvGrpSpPr>
        <p:grpSpPr>
          <a:xfrm>
            <a:off x="7496144" y="0"/>
            <a:ext cx="796290" cy="182880"/>
            <a:chOff x="7496144" y="0"/>
            <a:chExt cx="796290" cy="182880"/>
          </a:xfrm>
          <a:solidFill>
            <a:srgbClr val="44546A"/>
          </a:solidFill>
        </p:grpSpPr>
        <p:sp>
          <p:nvSpPr>
            <p:cNvPr id="74" name="object 7">
              <a:extLst>
                <a:ext uri="{FF2B5EF4-FFF2-40B4-BE49-F238E27FC236}">
                  <a16:creationId xmlns:a16="http://schemas.microsoft.com/office/drawing/2014/main" id="{73B74FA5-63CB-ED79-0BB0-5EACCEAEB606}"/>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75" name="object 8">
              <a:extLst>
                <a:ext uri="{FF2B5EF4-FFF2-40B4-BE49-F238E27FC236}">
                  <a16:creationId xmlns:a16="http://schemas.microsoft.com/office/drawing/2014/main" id="{AD62BE11-E6F4-DDB6-9E26-89AA1FA2A939}"/>
                </a:ext>
              </a:extLst>
            </p:cNvPr>
            <p:cNvSpPr txBox="1"/>
            <p:nvPr/>
          </p:nvSpPr>
          <p:spPr>
            <a:xfrm>
              <a:off x="7594808" y="40831"/>
              <a:ext cx="642425" cy="100883"/>
            </a:xfrm>
            <a:prstGeom prst="rect">
              <a:avLst/>
            </a:prstGeom>
            <a:grpFill/>
          </p:spPr>
          <p:txBody>
            <a:bodyPr vert="horz" wrap="square" lIns="0" tIns="8467" rIns="0" bIns="0" rtlCol="0">
              <a:spAutoFit/>
            </a:bodyPr>
            <a:lstStyle/>
            <a:p>
              <a:pPr marL="8467">
                <a:spcBef>
                  <a:spcPts val="67"/>
                </a:spcBef>
              </a:pPr>
              <a:r>
                <a:rPr lang="en-US" altLang="zh-CN" sz="600" spc="-7">
                  <a:solidFill>
                    <a:schemeClr val="bg1"/>
                  </a:solidFill>
                  <a:latin typeface="Georgia"/>
                  <a:cs typeface="Georgia"/>
                </a:rPr>
                <a:t>Recommendations</a:t>
              </a:r>
              <a:endParaRPr sz="600">
                <a:solidFill>
                  <a:schemeClr val="bg1"/>
                </a:solidFill>
                <a:latin typeface="Georgia"/>
                <a:cs typeface="Georgia"/>
              </a:endParaRPr>
            </a:p>
          </p:txBody>
        </p:sp>
      </p:grpSp>
      <p:grpSp>
        <p:nvGrpSpPr>
          <p:cNvPr id="46" name="Group 45">
            <a:extLst>
              <a:ext uri="{FF2B5EF4-FFF2-40B4-BE49-F238E27FC236}">
                <a16:creationId xmlns:a16="http://schemas.microsoft.com/office/drawing/2014/main" id="{D06365BF-6409-27B5-C06E-AB894226F6DC}"/>
              </a:ext>
            </a:extLst>
          </p:cNvPr>
          <p:cNvGrpSpPr/>
          <p:nvPr/>
        </p:nvGrpSpPr>
        <p:grpSpPr>
          <a:xfrm>
            <a:off x="8292434" y="0"/>
            <a:ext cx="796290" cy="182880"/>
            <a:chOff x="9150262" y="556"/>
            <a:chExt cx="796290" cy="175683"/>
          </a:xfrm>
        </p:grpSpPr>
        <p:sp>
          <p:nvSpPr>
            <p:cNvPr id="72" name="object 9">
              <a:extLst>
                <a:ext uri="{FF2B5EF4-FFF2-40B4-BE49-F238E27FC236}">
                  <a16:creationId xmlns:a16="http://schemas.microsoft.com/office/drawing/2014/main" id="{065B74C1-13CB-3EDF-EDA3-E214BE93B329}"/>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3" name="object 10">
              <a:extLst>
                <a:ext uri="{FF2B5EF4-FFF2-40B4-BE49-F238E27FC236}">
                  <a16:creationId xmlns:a16="http://schemas.microsoft.com/office/drawing/2014/main" id="{218E3E52-E1ED-C288-10CF-948BA29884A6}"/>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47" name="Group 46">
            <a:extLst>
              <a:ext uri="{FF2B5EF4-FFF2-40B4-BE49-F238E27FC236}">
                <a16:creationId xmlns:a16="http://schemas.microsoft.com/office/drawing/2014/main" id="{81AB3954-BD03-C59A-D141-2E8191061825}"/>
              </a:ext>
            </a:extLst>
          </p:cNvPr>
          <p:cNvGrpSpPr/>
          <p:nvPr/>
        </p:nvGrpSpPr>
        <p:grpSpPr>
          <a:xfrm>
            <a:off x="9885014" y="0"/>
            <a:ext cx="796290" cy="182880"/>
            <a:chOff x="9953882" y="556"/>
            <a:chExt cx="796290" cy="175683"/>
          </a:xfrm>
        </p:grpSpPr>
        <p:sp>
          <p:nvSpPr>
            <p:cNvPr id="70" name="object 11">
              <a:extLst>
                <a:ext uri="{FF2B5EF4-FFF2-40B4-BE49-F238E27FC236}">
                  <a16:creationId xmlns:a16="http://schemas.microsoft.com/office/drawing/2014/main" id="{A78ADE81-A4C2-FCF5-CE79-9723FD455BAB}"/>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71" name="object 12">
              <a:extLst>
                <a:ext uri="{FF2B5EF4-FFF2-40B4-BE49-F238E27FC236}">
                  <a16:creationId xmlns:a16="http://schemas.microsoft.com/office/drawing/2014/main" id="{45DCAF6C-4926-9128-077D-36D57F8C699F}"/>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48" name="Group 47">
            <a:extLst>
              <a:ext uri="{FF2B5EF4-FFF2-40B4-BE49-F238E27FC236}">
                <a16:creationId xmlns:a16="http://schemas.microsoft.com/office/drawing/2014/main" id="{1D4644FE-8678-A0DE-02B5-B5C4E83280A7}"/>
              </a:ext>
            </a:extLst>
          </p:cNvPr>
          <p:cNvGrpSpPr/>
          <p:nvPr/>
        </p:nvGrpSpPr>
        <p:grpSpPr>
          <a:xfrm>
            <a:off x="10681304" y="0"/>
            <a:ext cx="796290" cy="182880"/>
            <a:chOff x="10745865" y="556"/>
            <a:chExt cx="796290" cy="175683"/>
          </a:xfrm>
        </p:grpSpPr>
        <p:sp>
          <p:nvSpPr>
            <p:cNvPr id="68" name="object 13">
              <a:extLst>
                <a:ext uri="{FF2B5EF4-FFF2-40B4-BE49-F238E27FC236}">
                  <a16:creationId xmlns:a16="http://schemas.microsoft.com/office/drawing/2014/main" id="{DCABA7C1-96BC-3FF0-8892-494A19A602F7}"/>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9" name="object 14">
              <a:extLst>
                <a:ext uri="{FF2B5EF4-FFF2-40B4-BE49-F238E27FC236}">
                  <a16:creationId xmlns:a16="http://schemas.microsoft.com/office/drawing/2014/main" id="{42A0A021-2CEB-FD15-22A5-08A61BE7CBC8}"/>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50" name="Group 49">
            <a:extLst>
              <a:ext uri="{FF2B5EF4-FFF2-40B4-BE49-F238E27FC236}">
                <a16:creationId xmlns:a16="http://schemas.microsoft.com/office/drawing/2014/main" id="{3A20CB0F-05C7-7D71-217E-C17B65CBC038}"/>
              </a:ext>
            </a:extLst>
          </p:cNvPr>
          <p:cNvGrpSpPr/>
          <p:nvPr/>
        </p:nvGrpSpPr>
        <p:grpSpPr>
          <a:xfrm>
            <a:off x="5903564" y="556"/>
            <a:ext cx="796290" cy="182880"/>
            <a:chOff x="6761559" y="0"/>
            <a:chExt cx="796290" cy="175683"/>
          </a:xfrm>
          <a:solidFill>
            <a:schemeClr val="bg1"/>
          </a:solidFill>
        </p:grpSpPr>
        <p:sp>
          <p:nvSpPr>
            <p:cNvPr id="66" name="object 11">
              <a:extLst>
                <a:ext uri="{FF2B5EF4-FFF2-40B4-BE49-F238E27FC236}">
                  <a16:creationId xmlns:a16="http://schemas.microsoft.com/office/drawing/2014/main" id="{D7F43F4C-35B9-F6CF-EFCC-D4EF2E911CDC}"/>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67" name="object 12">
              <a:extLst>
                <a:ext uri="{FF2B5EF4-FFF2-40B4-BE49-F238E27FC236}">
                  <a16:creationId xmlns:a16="http://schemas.microsoft.com/office/drawing/2014/main" id="{23F06179-61FA-90E4-3BCA-1EB93C06BDBC}"/>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52" name="Group 51">
            <a:extLst>
              <a:ext uri="{FF2B5EF4-FFF2-40B4-BE49-F238E27FC236}">
                <a16:creationId xmlns:a16="http://schemas.microsoft.com/office/drawing/2014/main" id="{1C47BE2A-0B5B-FD2C-7F67-584811637C22}"/>
              </a:ext>
            </a:extLst>
          </p:cNvPr>
          <p:cNvGrpSpPr/>
          <p:nvPr/>
        </p:nvGrpSpPr>
        <p:grpSpPr>
          <a:xfrm>
            <a:off x="9088724" y="0"/>
            <a:ext cx="796290" cy="182880"/>
            <a:chOff x="9953882" y="556"/>
            <a:chExt cx="796290" cy="175683"/>
          </a:xfrm>
        </p:grpSpPr>
        <p:sp>
          <p:nvSpPr>
            <p:cNvPr id="64" name="object 11">
              <a:extLst>
                <a:ext uri="{FF2B5EF4-FFF2-40B4-BE49-F238E27FC236}">
                  <a16:creationId xmlns:a16="http://schemas.microsoft.com/office/drawing/2014/main" id="{874CD2DC-5C60-ED9C-B44C-DD4AC58851B3}"/>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65" name="object 12">
              <a:extLst>
                <a:ext uri="{FF2B5EF4-FFF2-40B4-BE49-F238E27FC236}">
                  <a16:creationId xmlns:a16="http://schemas.microsoft.com/office/drawing/2014/main" id="{7B600D75-186D-7380-0C69-75999C03D2B9}"/>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54" name="Group 53">
            <a:extLst>
              <a:ext uri="{FF2B5EF4-FFF2-40B4-BE49-F238E27FC236}">
                <a16:creationId xmlns:a16="http://schemas.microsoft.com/office/drawing/2014/main" id="{C7E5AC9E-368A-C16C-78B5-CD4B9C3D811B}"/>
              </a:ext>
            </a:extLst>
          </p:cNvPr>
          <p:cNvGrpSpPr/>
          <p:nvPr/>
        </p:nvGrpSpPr>
        <p:grpSpPr>
          <a:xfrm>
            <a:off x="6699854" y="556"/>
            <a:ext cx="796290" cy="182880"/>
            <a:chOff x="10745865" y="556"/>
            <a:chExt cx="796290" cy="175683"/>
          </a:xfrm>
        </p:grpSpPr>
        <p:sp>
          <p:nvSpPr>
            <p:cNvPr id="56" name="object 13">
              <a:extLst>
                <a:ext uri="{FF2B5EF4-FFF2-40B4-BE49-F238E27FC236}">
                  <a16:creationId xmlns:a16="http://schemas.microsoft.com/office/drawing/2014/main" id="{9234071D-C50C-0D33-C62F-CFCBCB7C0C72}"/>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3" name="object 14">
              <a:extLst>
                <a:ext uri="{FF2B5EF4-FFF2-40B4-BE49-F238E27FC236}">
                  <a16:creationId xmlns:a16="http://schemas.microsoft.com/office/drawing/2014/main" id="{5BBFA4E7-2321-38B5-ED08-DBA5E0831430}"/>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cxnSp>
        <p:nvCxnSpPr>
          <p:cNvPr id="9" name="Straight Connector 8">
            <a:extLst>
              <a:ext uri="{FF2B5EF4-FFF2-40B4-BE49-F238E27FC236}">
                <a16:creationId xmlns:a16="http://schemas.microsoft.com/office/drawing/2014/main" id="{8C787657-934C-DFD0-5725-CA5D5D1FD79E}"/>
              </a:ext>
            </a:extLst>
          </p:cNvPr>
          <p:cNvCxnSpPr>
            <a:cxnSpLocks/>
          </p:cNvCxnSpPr>
          <p:nvPr/>
        </p:nvCxnSpPr>
        <p:spPr>
          <a:xfrm>
            <a:off x="8939453" y="1595715"/>
            <a:ext cx="0" cy="43180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0CBF8B8-8C81-B282-2AE2-4A509ECA9A37}"/>
              </a:ext>
            </a:extLst>
          </p:cNvPr>
          <p:cNvGrpSpPr/>
          <p:nvPr/>
        </p:nvGrpSpPr>
        <p:grpSpPr>
          <a:xfrm>
            <a:off x="6180710" y="1285672"/>
            <a:ext cx="2803856" cy="4675919"/>
            <a:chOff x="820844" y="3253398"/>
            <a:chExt cx="5564108" cy="5505917"/>
          </a:xfrm>
        </p:grpSpPr>
        <p:sp>
          <p:nvSpPr>
            <p:cNvPr id="14" name="TextBox 13">
              <a:extLst>
                <a:ext uri="{FF2B5EF4-FFF2-40B4-BE49-F238E27FC236}">
                  <a16:creationId xmlns:a16="http://schemas.microsoft.com/office/drawing/2014/main" id="{390EF84B-79F6-26AF-5CBF-6D4C10AC0893}"/>
                </a:ext>
              </a:extLst>
            </p:cNvPr>
            <p:cNvSpPr txBox="1"/>
            <p:nvPr/>
          </p:nvSpPr>
          <p:spPr>
            <a:xfrm>
              <a:off x="1423809" y="3253398"/>
              <a:ext cx="4961143" cy="688575"/>
            </a:xfrm>
            <a:prstGeom prst="rect">
              <a:avLst/>
            </a:prstGeom>
            <a:noFill/>
          </p:spPr>
          <p:txBody>
            <a:bodyPr wrap="square" lIns="91440" tIns="45720" rIns="91440" bIns="45720" rtlCol="0" anchor="t">
              <a:spAutoFit/>
            </a:bodyPr>
            <a:lstStyle/>
            <a:p>
              <a:pPr algn="ctr"/>
              <a:r>
                <a:rPr lang="en-US" sz="1600" b="1" spc="-33" dirty="0">
                  <a:solidFill>
                    <a:schemeClr val="tx2">
                      <a:lumMod val="75000"/>
                    </a:schemeClr>
                  </a:solidFill>
                  <a:latin typeface="Century Schoolbook (Headings)"/>
                  <a:ea typeface="+mj-ea"/>
                  <a:cs typeface="Calibri" panose="020F0502020204030204"/>
                </a:rPr>
                <a:t>Consolidate Data and Maintain Integrity</a:t>
              </a:r>
            </a:p>
          </p:txBody>
        </p:sp>
        <p:sp>
          <p:nvSpPr>
            <p:cNvPr id="15" name="object 16">
              <a:extLst>
                <a:ext uri="{FF2B5EF4-FFF2-40B4-BE49-F238E27FC236}">
                  <a16:creationId xmlns:a16="http://schemas.microsoft.com/office/drawing/2014/main" id="{48147922-8676-0280-EA59-4B0843E37DD5}"/>
                </a:ext>
              </a:extLst>
            </p:cNvPr>
            <p:cNvSpPr txBox="1"/>
            <p:nvPr/>
          </p:nvSpPr>
          <p:spPr>
            <a:xfrm>
              <a:off x="820844" y="4177868"/>
              <a:ext cx="4961145" cy="4581447"/>
            </a:xfrm>
            <a:prstGeom prst="rect">
              <a:avLst/>
            </a:prstGeom>
          </p:spPr>
          <p:txBody>
            <a:bodyPr vert="horz" wrap="square" lIns="0" tIns="12700" rIns="0" bIns="0" rtlCol="0" anchor="t">
              <a:spAutoFit/>
            </a:bodyPr>
            <a:lstStyle/>
            <a:p>
              <a:pPr marL="171450" indent="-171450">
                <a:buFont typeface="Arial" panose="020B0604020202020204" pitchFamily="34" charset="0"/>
                <a:buChar char="•"/>
              </a:pPr>
              <a:r>
                <a:rPr lang="en-US" sz="1400" dirty="0">
                  <a:latin typeface="Inter"/>
                  <a:cs typeface="Calibri"/>
                </a:rPr>
                <a:t>Create a centralized asset repository</a:t>
              </a:r>
            </a:p>
            <a:p>
              <a:endParaRPr lang="en-US" sz="1400" dirty="0">
                <a:latin typeface="Inter"/>
                <a:cs typeface="Calibri"/>
              </a:endParaRPr>
            </a:p>
            <a:p>
              <a:pPr marL="171450" indent="-171450">
                <a:buFont typeface="Arial" panose="020B0604020202020204" pitchFamily="34" charset="0"/>
                <a:buChar char="•"/>
              </a:pPr>
              <a:r>
                <a:rPr lang="en-US" sz="1400" dirty="0">
                  <a:latin typeface="Inter"/>
                  <a:cs typeface="Calibri"/>
                </a:rPr>
                <a:t>Capture, store, and monitor all data</a:t>
              </a:r>
            </a:p>
            <a:p>
              <a:endParaRPr lang="en-US" sz="1400" dirty="0">
                <a:latin typeface="Inter"/>
                <a:cs typeface="Calibri"/>
              </a:endParaRPr>
            </a:p>
            <a:p>
              <a:pPr marL="171450" indent="-171450">
                <a:buFont typeface="Arial" panose="020B0604020202020204" pitchFamily="34" charset="0"/>
                <a:buChar char="•"/>
              </a:pPr>
              <a:r>
                <a:rPr lang="en-US" sz="1400" dirty="0">
                  <a:latin typeface="Inter"/>
                  <a:cs typeface="Calibri"/>
                </a:rPr>
                <a:t>Track changes in the location of assets</a:t>
              </a:r>
            </a:p>
            <a:p>
              <a:endParaRPr lang="en-US" sz="1400" dirty="0">
                <a:latin typeface="Inter"/>
                <a:cs typeface="Calibri"/>
              </a:endParaRPr>
            </a:p>
            <a:p>
              <a:pPr marL="171450" indent="-171450">
                <a:buFont typeface="Arial" panose="020B0604020202020204" pitchFamily="34" charset="0"/>
                <a:buChar char="•"/>
              </a:pPr>
              <a:r>
                <a:rPr lang="en-US" sz="1400" dirty="0">
                  <a:latin typeface="Inter"/>
                  <a:cs typeface="Calibri"/>
                </a:rPr>
                <a:t>Automate the generation of inventory and asset reporting</a:t>
              </a:r>
            </a:p>
            <a:p>
              <a:endParaRPr lang="en-US" sz="1400" dirty="0">
                <a:latin typeface="Inter"/>
                <a:cs typeface="Calibri"/>
              </a:endParaRPr>
            </a:p>
            <a:p>
              <a:pPr marL="171450" indent="-171450">
                <a:buFont typeface="Arial" panose="020B0604020202020204" pitchFamily="34" charset="0"/>
                <a:buChar char="•"/>
              </a:pPr>
              <a:r>
                <a:rPr lang="en-US" sz="1400" dirty="0">
                  <a:latin typeface="Inter"/>
                  <a:cs typeface="Calibri"/>
                </a:rPr>
                <a:t>Develop a clear and accessible interface for all employees to use</a:t>
              </a:r>
            </a:p>
            <a:p>
              <a:endParaRPr lang="en-US" sz="1400" dirty="0">
                <a:latin typeface="Inter"/>
                <a:cs typeface="Calibri"/>
              </a:endParaRPr>
            </a:p>
            <a:p>
              <a:pPr marL="171450" indent="-171450">
                <a:buFont typeface="Arial" panose="020B0604020202020204" pitchFamily="34" charset="0"/>
                <a:buChar char="•"/>
              </a:pPr>
              <a:r>
                <a:rPr lang="en-US" sz="1400" dirty="0">
                  <a:latin typeface="Inter"/>
                  <a:cs typeface="Calibri"/>
                </a:rPr>
                <a:t>Automate data inflow and sanitization</a:t>
              </a:r>
            </a:p>
          </p:txBody>
        </p:sp>
      </p:grpSp>
      <p:pic>
        <p:nvPicPr>
          <p:cNvPr id="78" name="Graphic 77" descr="Abacus outline">
            <a:extLst>
              <a:ext uri="{FF2B5EF4-FFF2-40B4-BE49-F238E27FC236}">
                <a16:creationId xmlns:a16="http://schemas.microsoft.com/office/drawing/2014/main" id="{E6ECDA07-ABC5-F770-C1AA-461FE5F686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7484" y="1193995"/>
            <a:ext cx="592752" cy="592752"/>
          </a:xfrm>
          <a:prstGeom prst="rect">
            <a:avLst/>
          </a:prstGeom>
        </p:spPr>
      </p:pic>
      <p:sp>
        <p:nvSpPr>
          <p:cNvPr id="10" name="TextBox 9">
            <a:extLst>
              <a:ext uri="{FF2B5EF4-FFF2-40B4-BE49-F238E27FC236}">
                <a16:creationId xmlns:a16="http://schemas.microsoft.com/office/drawing/2014/main" id="{FC89CC80-5461-18A7-5E5D-D7D8B7108F55}"/>
              </a:ext>
            </a:extLst>
          </p:cNvPr>
          <p:cNvSpPr txBox="1"/>
          <p:nvPr/>
        </p:nvSpPr>
        <p:spPr>
          <a:xfrm>
            <a:off x="443663" y="6060052"/>
            <a:ext cx="2939908" cy="307777"/>
          </a:xfrm>
          <a:prstGeom prst="rect">
            <a:avLst/>
          </a:prstGeom>
          <a:noFill/>
        </p:spPr>
        <p:txBody>
          <a:bodyPr wrap="square" rtlCol="0">
            <a:spAutoFit/>
          </a:bodyPr>
          <a:lstStyle/>
          <a:p>
            <a:r>
              <a:rPr lang="en-US" sz="700">
                <a:hlinkClick r:id="rId12"/>
              </a:rPr>
              <a:t>https://www.nudgesecurity.com/</a:t>
            </a:r>
            <a:endParaRPr lang="en-US" sz="700"/>
          </a:p>
          <a:p>
            <a:endParaRPr lang="en-US" sz="700"/>
          </a:p>
        </p:txBody>
      </p:sp>
      <p:sp>
        <p:nvSpPr>
          <p:cNvPr id="4" name="TextBox 3">
            <a:extLst>
              <a:ext uri="{FF2B5EF4-FFF2-40B4-BE49-F238E27FC236}">
                <a16:creationId xmlns:a16="http://schemas.microsoft.com/office/drawing/2014/main" id="{B2AB6A0A-535C-530B-EBF2-FB27027D2118}"/>
              </a:ext>
            </a:extLst>
          </p:cNvPr>
          <p:cNvSpPr txBox="1"/>
          <p:nvPr/>
        </p:nvSpPr>
        <p:spPr>
          <a:xfrm>
            <a:off x="6179343" y="6024562"/>
            <a:ext cx="27432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ea typeface="+mn-lt"/>
                <a:cs typeface="+mn-lt"/>
                <a:hlinkClick r:id="rId13"/>
              </a:rPr>
              <a:t>https://www.hpe.com/emea_europe/en/what-is/central-repository.html</a:t>
            </a:r>
            <a:endParaRPr lang="en-US" sz="700">
              <a:ea typeface="+mn-lt"/>
              <a:cs typeface="+mn-lt"/>
            </a:endParaRPr>
          </a:p>
          <a:p>
            <a:endParaRPr lang="en-US" sz="1100">
              <a:cs typeface="Calibri"/>
            </a:endParaRPr>
          </a:p>
          <a:p>
            <a:r>
              <a:rPr lang="en-US" sz="700">
                <a:solidFill>
                  <a:srgbClr val="0563C1"/>
                </a:solidFill>
                <a:cs typeface="Calibri"/>
                <a:hlinkClick r:id="rId14"/>
              </a:rPr>
              <a:t>https://content.solarwinds.com/creative/pdf/whitepapers/it_asset_management_%20benefits_%20best_practices.pdf</a:t>
            </a:r>
          </a:p>
          <a:p>
            <a:endParaRPr lang="en-US" sz="700">
              <a:solidFill>
                <a:srgbClr val="0563C1"/>
              </a:solidFill>
              <a:cs typeface="Calibri"/>
            </a:endParaRPr>
          </a:p>
        </p:txBody>
      </p:sp>
    </p:spTree>
    <p:extLst>
      <p:ext uri="{BB962C8B-B14F-4D97-AF65-F5344CB8AC3E}">
        <p14:creationId xmlns:p14="http://schemas.microsoft.com/office/powerpoint/2010/main" val="3411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41956-7414-8707-FFBE-9D4798AA928E}"/>
              </a:ext>
            </a:extLst>
          </p:cNvPr>
          <p:cNvSpPr txBox="1"/>
          <p:nvPr/>
        </p:nvSpPr>
        <p:spPr>
          <a:xfrm>
            <a:off x="592596" y="273519"/>
            <a:ext cx="9058432" cy="553998"/>
          </a:xfrm>
          <a:prstGeom prst="rect">
            <a:avLst/>
          </a:prstGeom>
          <a:noFill/>
        </p:spPr>
        <p:txBody>
          <a:bodyPr wrap="square" lIns="91440" tIns="45720" rIns="91440" bIns="45720" rtlCol="0" anchor="t">
            <a:spAutoFit/>
          </a:bodyPr>
          <a:lstStyle/>
          <a:p>
            <a:r>
              <a:rPr lang="en-US" altLang="zh-CN" sz="3000" b="1">
                <a:solidFill>
                  <a:schemeClr val="accent1">
                    <a:lumMod val="75000"/>
                  </a:schemeClr>
                </a:solidFill>
                <a:latin typeface="Malgun Gothic"/>
                <a:ea typeface="Malgun Gothic"/>
              </a:rPr>
              <a:t>Incident Management</a:t>
            </a:r>
            <a:endParaRPr lang="en-US" sz="3000" b="1">
              <a:solidFill>
                <a:schemeClr val="accent1">
                  <a:lumMod val="75000"/>
                </a:schemeClr>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0FF2ACE2-9FE1-EC2D-434F-97DE69A5D897}"/>
              </a:ext>
            </a:extLst>
          </p:cNvPr>
          <p:cNvSpPr txBox="1"/>
          <p:nvPr/>
        </p:nvSpPr>
        <p:spPr>
          <a:xfrm>
            <a:off x="389396" y="381252"/>
            <a:ext cx="126640" cy="507831"/>
          </a:xfrm>
          <a:prstGeom prst="rect">
            <a:avLst/>
          </a:prstGeom>
          <a:solidFill>
            <a:schemeClr val="accent1">
              <a:lumMod val="75000"/>
            </a:schemeClr>
          </a:solidFill>
        </p:spPr>
        <p:txBody>
          <a:bodyPr wrap="square" rtlCol="0">
            <a:spAutoFit/>
          </a:bodyPr>
          <a:lstStyle/>
          <a:p>
            <a:endParaRPr lang="en-US" sz="2700"/>
          </a:p>
        </p:txBody>
      </p:sp>
      <p:grpSp>
        <p:nvGrpSpPr>
          <p:cNvPr id="24" name="Group 23">
            <a:extLst>
              <a:ext uri="{FF2B5EF4-FFF2-40B4-BE49-F238E27FC236}">
                <a16:creationId xmlns:a16="http://schemas.microsoft.com/office/drawing/2014/main" id="{AE8ABD4F-DB6E-4B49-A556-B84E6DE3D5EA}"/>
              </a:ext>
            </a:extLst>
          </p:cNvPr>
          <p:cNvGrpSpPr/>
          <p:nvPr/>
        </p:nvGrpSpPr>
        <p:grpSpPr>
          <a:xfrm>
            <a:off x="1442308" y="1369158"/>
            <a:ext cx="3955313" cy="5290245"/>
            <a:chOff x="921655" y="3110928"/>
            <a:chExt cx="4596923" cy="7935367"/>
          </a:xfrm>
        </p:grpSpPr>
        <p:sp>
          <p:nvSpPr>
            <p:cNvPr id="16" name="TextBox 15">
              <a:extLst>
                <a:ext uri="{FF2B5EF4-FFF2-40B4-BE49-F238E27FC236}">
                  <a16:creationId xmlns:a16="http://schemas.microsoft.com/office/drawing/2014/main" id="{8903C44F-B2CF-0EAB-8E61-F159FB72355A}"/>
                </a:ext>
              </a:extLst>
            </p:cNvPr>
            <p:cNvSpPr txBox="1"/>
            <p:nvPr/>
          </p:nvSpPr>
          <p:spPr>
            <a:xfrm>
              <a:off x="1663992" y="3110928"/>
              <a:ext cx="3854586" cy="553998"/>
            </a:xfrm>
            <a:prstGeom prst="rect">
              <a:avLst/>
            </a:prstGeom>
            <a:noFill/>
          </p:spPr>
          <p:txBody>
            <a:bodyPr wrap="square" lIns="91440" tIns="45720" rIns="91440" bIns="45720" rtlCol="0" anchor="t">
              <a:spAutoFit/>
            </a:bodyPr>
            <a:lstStyle/>
            <a:p>
              <a:pPr algn="ctr"/>
              <a:r>
                <a:rPr lang="en-US" b="1" spc="-33">
                  <a:solidFill>
                    <a:schemeClr val="tx2">
                      <a:lumMod val="75000"/>
                    </a:schemeClr>
                  </a:solidFill>
                  <a:latin typeface="Century Schoolbook (Headings)"/>
                  <a:ea typeface="+mj-ea"/>
                  <a:cs typeface="+mj-cs"/>
                </a:rPr>
                <a:t>Business Continuity Plan</a:t>
              </a:r>
            </a:p>
          </p:txBody>
        </p:sp>
        <p:sp>
          <p:nvSpPr>
            <p:cNvPr id="17" name="object 16">
              <a:extLst>
                <a:ext uri="{FF2B5EF4-FFF2-40B4-BE49-F238E27FC236}">
                  <a16:creationId xmlns:a16="http://schemas.microsoft.com/office/drawing/2014/main" id="{7600FCBB-0827-37AA-A05A-A0BEC37504B4}"/>
                </a:ext>
              </a:extLst>
            </p:cNvPr>
            <p:cNvSpPr txBox="1"/>
            <p:nvPr/>
          </p:nvSpPr>
          <p:spPr>
            <a:xfrm>
              <a:off x="921655" y="4240583"/>
              <a:ext cx="4259940" cy="6805712"/>
            </a:xfrm>
            <a:prstGeom prst="rect">
              <a:avLst/>
            </a:prstGeom>
          </p:spPr>
          <p:txBody>
            <a:bodyPr vert="horz" wrap="square" lIns="0" tIns="12700" rIns="0" bIns="0" rtlCol="0">
              <a:spAutoFit/>
            </a:bodyPr>
            <a:lstStyle/>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Establish a Cross-functional Team comprising IT, Cybersecurity, Forensics and Legal </a:t>
              </a:r>
            </a:p>
            <a:p>
              <a:pPr lvl="0"/>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Comprehensive continuity plan and scope determined by key stakeholders outlining roles, responsibilities and procedures [DSS04]</a:t>
              </a:r>
            </a:p>
            <a:p>
              <a:pPr lvl="0"/>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Enable efficient communication channels</a:t>
              </a:r>
            </a:p>
            <a:p>
              <a:pPr lvl="0"/>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Identify internal and external business processes and activities critical to operations and impact on security [ DSS 04]</a:t>
              </a:r>
            </a:p>
            <a:p>
              <a:pPr lvl="0"/>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Establish Recovery Protocols – Third Party Services</a:t>
              </a:r>
            </a:p>
            <a:p>
              <a:pPr lvl="0"/>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r>
                <a:rPr lang="en-US" sz="1400" dirty="0">
                  <a:solidFill>
                    <a:srgbClr val="374151"/>
                  </a:solidFill>
                  <a:latin typeface="Calibri" panose="020F0502020204030204" pitchFamily="34" charset="0"/>
                </a:rPr>
                <a:t>Regular Employee Cyber Training to reduce human errors</a:t>
              </a:r>
            </a:p>
            <a:p>
              <a:pPr marL="171450" lvl="0" indent="-171450">
                <a:buFont typeface="Arial" panose="020B0604020202020204" pitchFamily="34" charset="0"/>
                <a:buChar char="•"/>
              </a:pPr>
              <a:endParaRPr lang="en-US" sz="1400" dirty="0">
                <a:solidFill>
                  <a:srgbClr val="374151"/>
                </a:solidFill>
                <a:latin typeface="Calibri" panose="020F0502020204030204" pitchFamily="34" charset="0"/>
              </a:endParaRPr>
            </a:p>
            <a:p>
              <a:pPr marL="171450" lvl="0" indent="-171450">
                <a:buFont typeface="Arial" panose="020B0604020202020204" pitchFamily="34" charset="0"/>
                <a:buChar char="•"/>
              </a:pPr>
              <a:endParaRPr lang="en-US" sz="1400" dirty="0">
                <a:solidFill>
                  <a:srgbClr val="374151"/>
                </a:solidFill>
                <a:latin typeface="Calibri" panose="020F0502020204030204" pitchFamily="34" charset="0"/>
              </a:endParaRPr>
            </a:p>
            <a:p>
              <a:pPr marL="285750" lvl="0" indent="-285750">
                <a:buFont typeface="Arial" panose="020B0604020202020204" pitchFamily="34" charset="0"/>
                <a:buChar char="•"/>
              </a:pPr>
              <a:endParaRPr lang="en-IN" sz="14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9" name="Group 28">
            <a:extLst>
              <a:ext uri="{FF2B5EF4-FFF2-40B4-BE49-F238E27FC236}">
                <a16:creationId xmlns:a16="http://schemas.microsoft.com/office/drawing/2014/main" id="{E1B78A80-2B46-32A7-3599-ACDE448F8369}"/>
              </a:ext>
            </a:extLst>
          </p:cNvPr>
          <p:cNvGrpSpPr/>
          <p:nvPr/>
        </p:nvGrpSpPr>
        <p:grpSpPr>
          <a:xfrm>
            <a:off x="6494148" y="1369157"/>
            <a:ext cx="3647926" cy="3700207"/>
            <a:chOff x="824570" y="3110460"/>
            <a:chExt cx="4851793" cy="4628918"/>
          </a:xfrm>
        </p:grpSpPr>
        <p:sp>
          <p:nvSpPr>
            <p:cNvPr id="30" name="TextBox 29">
              <a:extLst>
                <a:ext uri="{FF2B5EF4-FFF2-40B4-BE49-F238E27FC236}">
                  <a16:creationId xmlns:a16="http://schemas.microsoft.com/office/drawing/2014/main" id="{8EAEBD06-86A7-C3F5-2E0F-9B0182C7C63D}"/>
                </a:ext>
              </a:extLst>
            </p:cNvPr>
            <p:cNvSpPr txBox="1"/>
            <p:nvPr/>
          </p:nvSpPr>
          <p:spPr>
            <a:xfrm>
              <a:off x="1524001" y="3110460"/>
              <a:ext cx="4152362" cy="553998"/>
            </a:xfrm>
            <a:prstGeom prst="rect">
              <a:avLst/>
            </a:prstGeom>
            <a:noFill/>
          </p:spPr>
          <p:txBody>
            <a:bodyPr wrap="square" lIns="91440" tIns="45720" rIns="91440" bIns="45720" rtlCol="0" anchor="t">
              <a:spAutoFit/>
            </a:bodyPr>
            <a:lstStyle/>
            <a:p>
              <a:pPr algn="ctr"/>
              <a:r>
                <a:rPr lang="en-US" b="1" spc="-33">
                  <a:solidFill>
                    <a:schemeClr val="tx2">
                      <a:lumMod val="75000"/>
                    </a:schemeClr>
                  </a:solidFill>
                  <a:latin typeface="Century Schoolbook (Headings)"/>
                  <a:ea typeface="+mj-ea"/>
                  <a:cs typeface="+mj-cs"/>
                </a:rPr>
                <a:t>Change Management</a:t>
              </a:r>
            </a:p>
          </p:txBody>
        </p:sp>
        <p:sp>
          <p:nvSpPr>
            <p:cNvPr id="31" name="object 16">
              <a:extLst>
                <a:ext uri="{FF2B5EF4-FFF2-40B4-BE49-F238E27FC236}">
                  <a16:creationId xmlns:a16="http://schemas.microsoft.com/office/drawing/2014/main" id="{32A9E7B1-856A-A9DB-1FF3-9FA0C6647FE7}"/>
                </a:ext>
              </a:extLst>
            </p:cNvPr>
            <p:cNvSpPr txBox="1"/>
            <p:nvPr/>
          </p:nvSpPr>
          <p:spPr>
            <a:xfrm>
              <a:off x="824570" y="4219605"/>
              <a:ext cx="4679733" cy="3519773"/>
            </a:xfrm>
            <a:prstGeom prst="rect">
              <a:avLst/>
            </a:prstGeom>
          </p:spPr>
          <p:txBody>
            <a:bodyPr vert="horz" wrap="square" lIns="0" tIns="12700" rIns="0" bIns="0" rtlCol="0">
              <a:spAutoFit/>
            </a:bodyPr>
            <a:lstStyle/>
            <a:p>
              <a:pPr marL="171450" indent="-171450" algn="l" rtl="0" fontAlgn="base">
                <a:buFont typeface="Arial" panose="020B0604020202020204" pitchFamily="34" charset="0"/>
                <a:buChar char="•"/>
              </a:pPr>
              <a:r>
                <a:rPr lang="en-US" sz="1400" dirty="0">
                  <a:solidFill>
                    <a:srgbClr val="374151"/>
                  </a:solidFill>
                  <a:latin typeface="Calibri" panose="020F0502020204030204" pitchFamily="34" charset="0"/>
                </a:rPr>
                <a:t>Identify security incidents and classify them into groups based on the severity or impact on operations [DSS02]</a:t>
              </a:r>
            </a:p>
            <a:p>
              <a:pPr marL="171450" indent="-171450" algn="l" rtl="0" fontAlgn="base">
                <a:buFont typeface="Arial" panose="020B0604020202020204" pitchFamily="34" charset="0"/>
                <a:buChar char="•"/>
              </a:pPr>
              <a:endParaRPr lang="en-US" sz="1400" dirty="0">
                <a:solidFill>
                  <a:srgbClr val="374151"/>
                </a:solidFill>
                <a:latin typeface="Calibri" panose="020F0502020204030204" pitchFamily="34" charset="0"/>
              </a:endParaRPr>
            </a:p>
            <a:p>
              <a:pPr marL="171450" indent="-171450" algn="l" rtl="0" fontAlgn="base">
                <a:buFont typeface="Arial" panose="020B0604020202020204" pitchFamily="34" charset="0"/>
                <a:buChar char="•"/>
              </a:pPr>
              <a:r>
                <a:rPr lang="en-US" sz="1400" dirty="0">
                  <a:solidFill>
                    <a:srgbClr val="374151"/>
                  </a:solidFill>
                  <a:latin typeface="Calibri" panose="020F0502020204030204" pitchFamily="34" charset="0"/>
                </a:rPr>
                <a:t>Establish knowledge resources and provide extensive Training for the team [DSS02]</a:t>
              </a:r>
            </a:p>
            <a:p>
              <a:pPr marL="171450" indent="-171450" algn="l" rtl="0" fontAlgn="base">
                <a:buFont typeface="Arial" panose="020B0604020202020204" pitchFamily="34" charset="0"/>
                <a:buChar char="•"/>
              </a:pPr>
              <a:endParaRPr lang="en-US" sz="1400" dirty="0">
                <a:solidFill>
                  <a:srgbClr val="374151"/>
                </a:solidFill>
                <a:latin typeface="Calibri" panose="020F0502020204030204" pitchFamily="34" charset="0"/>
              </a:endParaRPr>
            </a:p>
            <a:p>
              <a:pPr marL="171450" indent="-171450" algn="l" rtl="0" fontAlgn="base">
                <a:buFont typeface="Arial" panose="020B0604020202020204" pitchFamily="34" charset="0"/>
                <a:buChar char="•"/>
              </a:pPr>
              <a:r>
                <a:rPr lang="en-US" sz="1400" dirty="0">
                  <a:solidFill>
                    <a:srgbClr val="374151"/>
                  </a:solidFill>
                  <a:latin typeface="Calibri" panose="020F0502020204030204" pitchFamily="34" charset="0"/>
                </a:rPr>
                <a:t>Handle all incidents formally with access to all relevant data [ DSS03]</a:t>
              </a:r>
            </a:p>
            <a:p>
              <a:pPr marL="171450" indent="-171450" algn="l" rtl="0" fontAlgn="base">
                <a:buFont typeface="Arial" panose="020B0604020202020204" pitchFamily="34" charset="0"/>
                <a:buChar char="•"/>
              </a:pPr>
              <a:endParaRPr lang="en-US" sz="1400" dirty="0">
                <a:solidFill>
                  <a:srgbClr val="374151"/>
                </a:solidFill>
                <a:latin typeface="Calibri" panose="020F0502020204030204" pitchFamily="34" charset="0"/>
              </a:endParaRPr>
            </a:p>
            <a:p>
              <a:pPr marL="171450" indent="-171450" algn="l" rtl="0" fontAlgn="base">
                <a:buFont typeface="Arial" panose="020B0604020202020204" pitchFamily="34" charset="0"/>
                <a:buChar char="•"/>
              </a:pPr>
              <a:r>
                <a:rPr lang="en-US" sz="1400" dirty="0">
                  <a:solidFill>
                    <a:srgbClr val="374151"/>
                  </a:solidFill>
                  <a:latin typeface="Calibri" panose="020F0502020204030204" pitchFamily="34" charset="0"/>
                </a:rPr>
                <a:t>Define appropriate support teams to assist with root cause analysis and optimal solution determination [DSS 03]</a:t>
              </a:r>
              <a:endParaRPr lang="en-US" sz="1400" dirty="0">
                <a:solidFill>
                  <a:srgbClr val="000000"/>
                </a:solidFill>
                <a:latin typeface="Arial" panose="020B0604020202020204" pitchFamily="34" charset="0"/>
              </a:endParaRPr>
            </a:p>
          </p:txBody>
        </p:sp>
      </p:grpSp>
      <p:sp>
        <p:nvSpPr>
          <p:cNvPr id="5" name="TextBox 4">
            <a:extLst>
              <a:ext uri="{FF2B5EF4-FFF2-40B4-BE49-F238E27FC236}">
                <a16:creationId xmlns:a16="http://schemas.microsoft.com/office/drawing/2014/main" id="{C2256460-F303-495E-9ED6-72CD768A35F8}"/>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08</a:t>
            </a:r>
          </a:p>
        </p:txBody>
      </p:sp>
      <p:sp>
        <p:nvSpPr>
          <p:cNvPr id="7" name="TextBox 6">
            <a:extLst>
              <a:ext uri="{FF2B5EF4-FFF2-40B4-BE49-F238E27FC236}">
                <a16:creationId xmlns:a16="http://schemas.microsoft.com/office/drawing/2014/main" id="{0C603FCD-CDF3-B596-E232-6DE59E2A525F}"/>
              </a:ext>
            </a:extLst>
          </p:cNvPr>
          <p:cNvSpPr txBox="1"/>
          <p:nvPr/>
        </p:nvSpPr>
        <p:spPr>
          <a:xfrm>
            <a:off x="8901470" y="6213081"/>
            <a:ext cx="3559668" cy="523220"/>
          </a:xfrm>
          <a:prstGeom prst="rect">
            <a:avLst/>
          </a:prstGeom>
          <a:noFill/>
        </p:spPr>
        <p:txBody>
          <a:bodyPr wrap="square" rtlCol="0">
            <a:spAutoFit/>
          </a:bodyPr>
          <a:lstStyle/>
          <a:p>
            <a:r>
              <a:rPr lang="en-US" sz="700">
                <a:hlinkClick r:id="rId2"/>
              </a:rPr>
              <a:t>https://www.salvagedata.com/phases-of-an-effective-incident-response-plan/</a:t>
            </a:r>
            <a:br>
              <a:rPr lang="en-US" sz="700"/>
            </a:br>
            <a:r>
              <a:rPr lang="en-US" sz="700">
                <a:hlinkClick r:id="rId3"/>
              </a:rPr>
              <a:t>https://www.salvagedata.com/data-recovery-services/</a:t>
            </a:r>
            <a:br>
              <a:rPr lang="en-US" sz="700"/>
            </a:br>
            <a:r>
              <a:rPr lang="en-US" sz="700">
                <a:ea typeface="+mn-lt"/>
                <a:cs typeface="+mn-lt"/>
              </a:rPr>
              <a:t>COBIT 2019 Framework: Governance and Management Objectives</a:t>
            </a:r>
          </a:p>
          <a:p>
            <a:endParaRPr lang="en-US" sz="700"/>
          </a:p>
        </p:txBody>
      </p:sp>
      <p:grpSp>
        <p:nvGrpSpPr>
          <p:cNvPr id="45" name="Group 44">
            <a:extLst>
              <a:ext uri="{FF2B5EF4-FFF2-40B4-BE49-F238E27FC236}">
                <a16:creationId xmlns:a16="http://schemas.microsoft.com/office/drawing/2014/main" id="{0B3CB8D7-215D-109D-3198-2134780B5E9F}"/>
              </a:ext>
            </a:extLst>
          </p:cNvPr>
          <p:cNvGrpSpPr/>
          <p:nvPr/>
        </p:nvGrpSpPr>
        <p:grpSpPr>
          <a:xfrm>
            <a:off x="7496144" y="0"/>
            <a:ext cx="796290" cy="182880"/>
            <a:chOff x="7496144" y="0"/>
            <a:chExt cx="796290" cy="182880"/>
          </a:xfrm>
          <a:solidFill>
            <a:srgbClr val="44546A"/>
          </a:solidFill>
        </p:grpSpPr>
        <p:sp>
          <p:nvSpPr>
            <p:cNvPr id="74" name="object 7">
              <a:extLst>
                <a:ext uri="{FF2B5EF4-FFF2-40B4-BE49-F238E27FC236}">
                  <a16:creationId xmlns:a16="http://schemas.microsoft.com/office/drawing/2014/main" id="{73B74FA5-63CB-ED79-0BB0-5EACCEAEB606}"/>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75" name="object 8">
              <a:extLst>
                <a:ext uri="{FF2B5EF4-FFF2-40B4-BE49-F238E27FC236}">
                  <a16:creationId xmlns:a16="http://schemas.microsoft.com/office/drawing/2014/main" id="{AD62BE11-E6F4-DDB6-9E26-89AA1FA2A939}"/>
                </a:ext>
              </a:extLst>
            </p:cNvPr>
            <p:cNvSpPr txBox="1"/>
            <p:nvPr/>
          </p:nvSpPr>
          <p:spPr>
            <a:xfrm>
              <a:off x="7594808" y="40831"/>
              <a:ext cx="642425" cy="100883"/>
            </a:xfrm>
            <a:prstGeom prst="rect">
              <a:avLst/>
            </a:prstGeom>
            <a:grpFill/>
          </p:spPr>
          <p:txBody>
            <a:bodyPr vert="horz" wrap="square" lIns="0" tIns="8467" rIns="0" bIns="0" rtlCol="0">
              <a:spAutoFit/>
            </a:bodyPr>
            <a:lstStyle/>
            <a:p>
              <a:pPr marL="8467">
                <a:spcBef>
                  <a:spcPts val="67"/>
                </a:spcBef>
              </a:pPr>
              <a:r>
                <a:rPr lang="en-US" altLang="zh-CN" sz="600" spc="-7">
                  <a:solidFill>
                    <a:schemeClr val="bg1"/>
                  </a:solidFill>
                  <a:latin typeface="Georgia"/>
                  <a:cs typeface="Georgia"/>
                </a:rPr>
                <a:t>Recommendations</a:t>
              </a:r>
              <a:endParaRPr sz="600">
                <a:solidFill>
                  <a:schemeClr val="bg1"/>
                </a:solidFill>
                <a:latin typeface="Georgia"/>
                <a:cs typeface="Georgia"/>
              </a:endParaRPr>
            </a:p>
          </p:txBody>
        </p:sp>
      </p:grpSp>
      <p:grpSp>
        <p:nvGrpSpPr>
          <p:cNvPr id="46" name="Group 45">
            <a:extLst>
              <a:ext uri="{FF2B5EF4-FFF2-40B4-BE49-F238E27FC236}">
                <a16:creationId xmlns:a16="http://schemas.microsoft.com/office/drawing/2014/main" id="{D06365BF-6409-27B5-C06E-AB894226F6DC}"/>
              </a:ext>
            </a:extLst>
          </p:cNvPr>
          <p:cNvGrpSpPr/>
          <p:nvPr/>
        </p:nvGrpSpPr>
        <p:grpSpPr>
          <a:xfrm>
            <a:off x="8292434" y="0"/>
            <a:ext cx="796290" cy="182880"/>
            <a:chOff x="9150262" y="556"/>
            <a:chExt cx="796290" cy="175683"/>
          </a:xfrm>
        </p:grpSpPr>
        <p:sp>
          <p:nvSpPr>
            <p:cNvPr id="72" name="object 9">
              <a:extLst>
                <a:ext uri="{FF2B5EF4-FFF2-40B4-BE49-F238E27FC236}">
                  <a16:creationId xmlns:a16="http://schemas.microsoft.com/office/drawing/2014/main" id="{065B74C1-13CB-3EDF-EDA3-E214BE93B329}"/>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3" name="object 10">
              <a:extLst>
                <a:ext uri="{FF2B5EF4-FFF2-40B4-BE49-F238E27FC236}">
                  <a16:creationId xmlns:a16="http://schemas.microsoft.com/office/drawing/2014/main" id="{218E3E52-E1ED-C288-10CF-948BA29884A6}"/>
                </a:ext>
              </a:extLst>
            </p:cNvPr>
            <p:cNvSpPr txBox="1"/>
            <p:nvPr/>
          </p:nvSpPr>
          <p:spPr>
            <a:xfrm>
              <a:off x="9250376" y="31756"/>
              <a:ext cx="596477" cy="100883"/>
            </a:xfrm>
            <a:prstGeom prst="rect">
              <a:avLst/>
            </a:prstGeom>
          </p:spPr>
          <p:txBody>
            <a:bodyPr vert="horz" wrap="square" lIns="0" tIns="8467" rIns="0" bIns="0" rtlCol="0">
              <a:spAutoFit/>
            </a:bodyPr>
            <a:lstStyle/>
            <a:p>
              <a:pPr marL="8467">
                <a:spcBef>
                  <a:spcPts val="67"/>
                </a:spcBef>
              </a:pPr>
              <a:r>
                <a:rPr lang="en-US" altLang="zh-CN" sz="600">
                  <a:solidFill>
                    <a:srgbClr val="A6A6A6"/>
                  </a:solidFill>
                  <a:latin typeface="Georgia"/>
                  <a:cs typeface="Georgia"/>
                </a:rPr>
                <a:t>Implementation</a:t>
              </a:r>
              <a:endParaRPr sz="600">
                <a:latin typeface="Georgia"/>
                <a:cs typeface="Georgia"/>
              </a:endParaRPr>
            </a:p>
          </p:txBody>
        </p:sp>
      </p:grpSp>
      <p:grpSp>
        <p:nvGrpSpPr>
          <p:cNvPr id="47" name="Group 46">
            <a:extLst>
              <a:ext uri="{FF2B5EF4-FFF2-40B4-BE49-F238E27FC236}">
                <a16:creationId xmlns:a16="http://schemas.microsoft.com/office/drawing/2014/main" id="{81AB3954-BD03-C59A-D141-2E8191061825}"/>
              </a:ext>
            </a:extLst>
          </p:cNvPr>
          <p:cNvGrpSpPr/>
          <p:nvPr/>
        </p:nvGrpSpPr>
        <p:grpSpPr>
          <a:xfrm>
            <a:off x="9885014" y="0"/>
            <a:ext cx="796290" cy="182880"/>
            <a:chOff x="9953882" y="556"/>
            <a:chExt cx="796290" cy="175683"/>
          </a:xfrm>
        </p:grpSpPr>
        <p:sp>
          <p:nvSpPr>
            <p:cNvPr id="70" name="object 11">
              <a:extLst>
                <a:ext uri="{FF2B5EF4-FFF2-40B4-BE49-F238E27FC236}">
                  <a16:creationId xmlns:a16="http://schemas.microsoft.com/office/drawing/2014/main" id="{A78ADE81-A4C2-FCF5-CE79-9723FD455BAB}"/>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71" name="object 12">
              <a:extLst>
                <a:ext uri="{FF2B5EF4-FFF2-40B4-BE49-F238E27FC236}">
                  <a16:creationId xmlns:a16="http://schemas.microsoft.com/office/drawing/2014/main" id="{45DCAF6C-4926-9128-077D-36D57F8C699F}"/>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48" name="Group 47">
            <a:extLst>
              <a:ext uri="{FF2B5EF4-FFF2-40B4-BE49-F238E27FC236}">
                <a16:creationId xmlns:a16="http://schemas.microsoft.com/office/drawing/2014/main" id="{1D4644FE-8678-A0DE-02B5-B5C4E83280A7}"/>
              </a:ext>
            </a:extLst>
          </p:cNvPr>
          <p:cNvGrpSpPr/>
          <p:nvPr/>
        </p:nvGrpSpPr>
        <p:grpSpPr>
          <a:xfrm>
            <a:off x="10681304" y="0"/>
            <a:ext cx="796290" cy="182880"/>
            <a:chOff x="10745865" y="556"/>
            <a:chExt cx="796290" cy="175683"/>
          </a:xfrm>
        </p:grpSpPr>
        <p:sp>
          <p:nvSpPr>
            <p:cNvPr id="68" name="object 13">
              <a:extLst>
                <a:ext uri="{FF2B5EF4-FFF2-40B4-BE49-F238E27FC236}">
                  <a16:creationId xmlns:a16="http://schemas.microsoft.com/office/drawing/2014/main" id="{DCABA7C1-96BC-3FF0-8892-494A19A602F7}"/>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9" name="object 14">
              <a:extLst>
                <a:ext uri="{FF2B5EF4-FFF2-40B4-BE49-F238E27FC236}">
                  <a16:creationId xmlns:a16="http://schemas.microsoft.com/office/drawing/2014/main" id="{42A0A021-2CEB-FD15-22A5-08A61BE7CBC8}"/>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50" name="Group 49">
            <a:extLst>
              <a:ext uri="{FF2B5EF4-FFF2-40B4-BE49-F238E27FC236}">
                <a16:creationId xmlns:a16="http://schemas.microsoft.com/office/drawing/2014/main" id="{3A20CB0F-05C7-7D71-217E-C17B65CBC038}"/>
              </a:ext>
            </a:extLst>
          </p:cNvPr>
          <p:cNvGrpSpPr/>
          <p:nvPr/>
        </p:nvGrpSpPr>
        <p:grpSpPr>
          <a:xfrm>
            <a:off x="5903564" y="556"/>
            <a:ext cx="796290" cy="182880"/>
            <a:chOff x="6761559" y="0"/>
            <a:chExt cx="796290" cy="175683"/>
          </a:xfrm>
          <a:solidFill>
            <a:schemeClr val="bg1"/>
          </a:solidFill>
        </p:grpSpPr>
        <p:sp>
          <p:nvSpPr>
            <p:cNvPr id="66" name="object 11">
              <a:extLst>
                <a:ext uri="{FF2B5EF4-FFF2-40B4-BE49-F238E27FC236}">
                  <a16:creationId xmlns:a16="http://schemas.microsoft.com/office/drawing/2014/main" id="{D7F43F4C-35B9-F6CF-EFCC-D4EF2E911CDC}"/>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67" name="object 12">
              <a:extLst>
                <a:ext uri="{FF2B5EF4-FFF2-40B4-BE49-F238E27FC236}">
                  <a16:creationId xmlns:a16="http://schemas.microsoft.com/office/drawing/2014/main" id="{23F06179-61FA-90E4-3BCA-1EB93C06BDBC}"/>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52" name="Group 51">
            <a:extLst>
              <a:ext uri="{FF2B5EF4-FFF2-40B4-BE49-F238E27FC236}">
                <a16:creationId xmlns:a16="http://schemas.microsoft.com/office/drawing/2014/main" id="{1C47BE2A-0B5B-FD2C-7F67-584811637C22}"/>
              </a:ext>
            </a:extLst>
          </p:cNvPr>
          <p:cNvGrpSpPr/>
          <p:nvPr/>
        </p:nvGrpSpPr>
        <p:grpSpPr>
          <a:xfrm>
            <a:off x="9088724" y="0"/>
            <a:ext cx="796290" cy="182880"/>
            <a:chOff x="9953882" y="556"/>
            <a:chExt cx="796290" cy="175683"/>
          </a:xfrm>
        </p:grpSpPr>
        <p:sp>
          <p:nvSpPr>
            <p:cNvPr id="64" name="object 11">
              <a:extLst>
                <a:ext uri="{FF2B5EF4-FFF2-40B4-BE49-F238E27FC236}">
                  <a16:creationId xmlns:a16="http://schemas.microsoft.com/office/drawing/2014/main" id="{874CD2DC-5C60-ED9C-B44C-DD4AC58851B3}"/>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65" name="object 12">
              <a:extLst>
                <a:ext uri="{FF2B5EF4-FFF2-40B4-BE49-F238E27FC236}">
                  <a16:creationId xmlns:a16="http://schemas.microsoft.com/office/drawing/2014/main" id="{7B600D75-186D-7380-0C69-75999C03D2B9}"/>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54" name="Group 53">
            <a:extLst>
              <a:ext uri="{FF2B5EF4-FFF2-40B4-BE49-F238E27FC236}">
                <a16:creationId xmlns:a16="http://schemas.microsoft.com/office/drawing/2014/main" id="{C7E5AC9E-368A-C16C-78B5-CD4B9C3D811B}"/>
              </a:ext>
            </a:extLst>
          </p:cNvPr>
          <p:cNvGrpSpPr/>
          <p:nvPr/>
        </p:nvGrpSpPr>
        <p:grpSpPr>
          <a:xfrm>
            <a:off x="6699854" y="556"/>
            <a:ext cx="796290" cy="182880"/>
            <a:chOff x="10745865" y="556"/>
            <a:chExt cx="796290" cy="175683"/>
          </a:xfrm>
        </p:grpSpPr>
        <p:sp>
          <p:nvSpPr>
            <p:cNvPr id="56" name="object 13">
              <a:extLst>
                <a:ext uri="{FF2B5EF4-FFF2-40B4-BE49-F238E27FC236}">
                  <a16:creationId xmlns:a16="http://schemas.microsoft.com/office/drawing/2014/main" id="{9234071D-C50C-0D33-C62F-CFCBCB7C0C72}"/>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63" name="object 14">
              <a:extLst>
                <a:ext uri="{FF2B5EF4-FFF2-40B4-BE49-F238E27FC236}">
                  <a16:creationId xmlns:a16="http://schemas.microsoft.com/office/drawing/2014/main" id="{5BBFA4E7-2321-38B5-ED08-DBA5E0831430}"/>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cxnSp>
        <p:nvCxnSpPr>
          <p:cNvPr id="4" name="Straight Connector 3">
            <a:extLst>
              <a:ext uri="{FF2B5EF4-FFF2-40B4-BE49-F238E27FC236}">
                <a16:creationId xmlns:a16="http://schemas.microsoft.com/office/drawing/2014/main" id="{8187621F-DC5C-74C2-BEC4-7C3636F09D22}"/>
              </a:ext>
            </a:extLst>
          </p:cNvPr>
          <p:cNvCxnSpPr>
            <a:cxnSpLocks/>
          </p:cNvCxnSpPr>
          <p:nvPr/>
        </p:nvCxnSpPr>
        <p:spPr>
          <a:xfrm>
            <a:off x="5878842" y="1369157"/>
            <a:ext cx="0" cy="436880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Transfer with solid fill">
            <a:extLst>
              <a:ext uri="{FF2B5EF4-FFF2-40B4-BE49-F238E27FC236}">
                <a16:creationId xmlns:a16="http://schemas.microsoft.com/office/drawing/2014/main" id="{69D271FA-07BB-4EE9-F322-F386D136B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4001" y="1285170"/>
            <a:ext cx="553998" cy="553998"/>
          </a:xfrm>
          <a:prstGeom prst="rect">
            <a:avLst/>
          </a:prstGeom>
        </p:spPr>
      </p:pic>
      <p:pic>
        <p:nvPicPr>
          <p:cNvPr id="10" name="Graphic 9" descr="End with solid fill">
            <a:extLst>
              <a:ext uri="{FF2B5EF4-FFF2-40B4-BE49-F238E27FC236}">
                <a16:creationId xmlns:a16="http://schemas.microsoft.com/office/drawing/2014/main" id="{9FCBE69E-B246-7A78-5894-54A4DCE915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2308" y="1320810"/>
            <a:ext cx="553998" cy="553998"/>
          </a:xfrm>
          <a:prstGeom prst="rect">
            <a:avLst/>
          </a:prstGeom>
        </p:spPr>
      </p:pic>
    </p:spTree>
    <p:extLst>
      <p:ext uri="{BB962C8B-B14F-4D97-AF65-F5344CB8AC3E}">
        <p14:creationId xmlns:p14="http://schemas.microsoft.com/office/powerpoint/2010/main" val="31808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59897" y="1865641"/>
            <a:ext cx="224154" cy="961390"/>
          </a:xfrm>
          <a:prstGeom prst="rect">
            <a:avLst/>
          </a:prstGeom>
        </p:spPr>
        <p:txBody>
          <a:bodyPr vert="vert270" wrap="square" lIns="0" tIns="0" rIns="0" bIns="0" rtlCol="0">
            <a:spAutoFit/>
          </a:bodyPr>
          <a:lstStyle/>
          <a:p>
            <a:pPr marL="12700">
              <a:lnSpc>
                <a:spcPts val="1645"/>
              </a:lnSpc>
            </a:pPr>
            <a:r>
              <a:rPr sz="1400" b="1" spc="-10">
                <a:solidFill>
                  <a:srgbClr val="FFFFFF"/>
                </a:solidFill>
                <a:latin typeface="Arial"/>
                <a:cs typeface="Arial"/>
              </a:rPr>
              <a:t>Ecosystem</a:t>
            </a:r>
            <a:endParaRPr sz="1400">
              <a:latin typeface="Arial"/>
              <a:cs typeface="Arial"/>
            </a:endParaRPr>
          </a:p>
        </p:txBody>
      </p:sp>
      <p:sp>
        <p:nvSpPr>
          <p:cNvPr id="63" name="object 63"/>
          <p:cNvSpPr txBox="1"/>
          <p:nvPr/>
        </p:nvSpPr>
        <p:spPr>
          <a:xfrm>
            <a:off x="11867549" y="6555251"/>
            <a:ext cx="251460" cy="269240"/>
          </a:xfrm>
          <a:prstGeom prst="rect">
            <a:avLst/>
          </a:prstGeom>
        </p:spPr>
        <p:txBody>
          <a:bodyPr vert="horz" wrap="square" lIns="0" tIns="12700" rIns="0" bIns="0" rtlCol="0">
            <a:spAutoFit/>
          </a:bodyPr>
          <a:lstStyle/>
          <a:p>
            <a:pPr marL="12700">
              <a:lnSpc>
                <a:spcPct val="100000"/>
              </a:lnSpc>
              <a:spcBef>
                <a:spcPts val="100"/>
              </a:spcBef>
            </a:pPr>
            <a:r>
              <a:rPr sz="1600" b="1" spc="-25">
                <a:solidFill>
                  <a:srgbClr val="595959"/>
                </a:solidFill>
                <a:latin typeface="Arial"/>
                <a:cs typeface="Arial"/>
              </a:rPr>
              <a:t>11</a:t>
            </a:r>
            <a:endParaRPr sz="1600">
              <a:latin typeface="Arial"/>
              <a:cs typeface="Arial"/>
            </a:endParaRPr>
          </a:p>
        </p:txBody>
      </p:sp>
      <p:sp>
        <p:nvSpPr>
          <p:cNvPr id="72" name="TextBox 71">
            <a:extLst>
              <a:ext uri="{FF2B5EF4-FFF2-40B4-BE49-F238E27FC236}">
                <a16:creationId xmlns:a16="http://schemas.microsoft.com/office/drawing/2014/main" id="{5DB8D93C-418C-6650-D6BE-54E07FE81720}"/>
              </a:ext>
            </a:extLst>
          </p:cNvPr>
          <p:cNvSpPr txBox="1"/>
          <p:nvPr/>
        </p:nvSpPr>
        <p:spPr>
          <a:xfrm>
            <a:off x="648423" y="301872"/>
            <a:ext cx="10671330" cy="553998"/>
          </a:xfrm>
          <a:prstGeom prst="rect">
            <a:avLst/>
          </a:prstGeom>
          <a:noFill/>
        </p:spPr>
        <p:txBody>
          <a:bodyPr wrap="square" lIns="91440" tIns="45720" rIns="91440" bIns="45720" rtlCol="0" anchor="t">
            <a:spAutoFit/>
          </a:bodyPr>
          <a:lstStyle/>
          <a:p>
            <a:r>
              <a:rPr lang="en-US" altLang="zh-CN" sz="3000" b="1">
                <a:solidFill>
                  <a:schemeClr val="tx2"/>
                </a:solidFill>
                <a:latin typeface="Malgun Gothic"/>
                <a:ea typeface="Malgun Gothic"/>
              </a:rPr>
              <a:t>Quarterly Key Milestones &amp; Capability Improvements</a:t>
            </a:r>
            <a:endParaRPr lang="en-US" sz="3000" b="1">
              <a:solidFill>
                <a:schemeClr val="tx2"/>
              </a:solidFill>
              <a:latin typeface="Malgun Gothic" panose="020B0503020000020004" pitchFamily="34" charset="-127"/>
              <a:ea typeface="Malgun Gothic" panose="020B0503020000020004" pitchFamily="34" charset="-127"/>
            </a:endParaRPr>
          </a:p>
        </p:txBody>
      </p:sp>
      <p:sp>
        <p:nvSpPr>
          <p:cNvPr id="73" name="TextBox 72">
            <a:extLst>
              <a:ext uri="{FF2B5EF4-FFF2-40B4-BE49-F238E27FC236}">
                <a16:creationId xmlns:a16="http://schemas.microsoft.com/office/drawing/2014/main" id="{5CC608E3-BB96-FDFE-49DD-34A0134F964B}"/>
              </a:ext>
            </a:extLst>
          </p:cNvPr>
          <p:cNvSpPr txBox="1"/>
          <p:nvPr/>
        </p:nvSpPr>
        <p:spPr>
          <a:xfrm>
            <a:off x="495134" y="394184"/>
            <a:ext cx="126640" cy="507831"/>
          </a:xfrm>
          <a:prstGeom prst="rect">
            <a:avLst/>
          </a:prstGeom>
          <a:solidFill>
            <a:srgbClr val="376092"/>
          </a:solidFill>
        </p:spPr>
        <p:txBody>
          <a:bodyPr wrap="square" rtlCol="0">
            <a:spAutoFit/>
          </a:bodyPr>
          <a:lstStyle/>
          <a:p>
            <a:endParaRPr lang="en-US" sz="2700"/>
          </a:p>
        </p:txBody>
      </p:sp>
      <p:sp>
        <p:nvSpPr>
          <p:cNvPr id="74" name="TextBox 73">
            <a:extLst>
              <a:ext uri="{FF2B5EF4-FFF2-40B4-BE49-F238E27FC236}">
                <a16:creationId xmlns:a16="http://schemas.microsoft.com/office/drawing/2014/main" id="{7DBEDEC8-33B9-05DA-FA54-15DE31195FF8}"/>
              </a:ext>
            </a:extLst>
          </p:cNvPr>
          <p:cNvSpPr txBox="1"/>
          <p:nvPr/>
        </p:nvSpPr>
        <p:spPr>
          <a:xfrm>
            <a:off x="11549576" y="0"/>
            <a:ext cx="642425" cy="430887"/>
          </a:xfrm>
          <a:prstGeom prst="rect">
            <a:avLst/>
          </a:prstGeom>
          <a:noFill/>
        </p:spPr>
        <p:txBody>
          <a:bodyPr wrap="square" rtlCol="0">
            <a:spAutoFit/>
          </a:bodyPr>
          <a:lstStyle/>
          <a:p>
            <a:pPr algn="r"/>
            <a:r>
              <a:rPr lang="en-US" sz="2200" b="1">
                <a:solidFill>
                  <a:schemeClr val="accent1">
                    <a:lumMod val="50000"/>
                  </a:schemeClr>
                </a:solidFill>
                <a:latin typeface="Malgun Gothic" charset="-127"/>
                <a:ea typeface="Malgun Gothic" charset="-127"/>
                <a:cs typeface="Malgun Gothic" charset="-127"/>
              </a:rPr>
              <a:t>10</a:t>
            </a:r>
          </a:p>
        </p:txBody>
      </p:sp>
      <p:grpSp>
        <p:nvGrpSpPr>
          <p:cNvPr id="75" name="Group 74">
            <a:extLst>
              <a:ext uri="{FF2B5EF4-FFF2-40B4-BE49-F238E27FC236}">
                <a16:creationId xmlns:a16="http://schemas.microsoft.com/office/drawing/2014/main" id="{0F9A1E7F-3ACC-2AB4-38CF-92AF4049F72A}"/>
              </a:ext>
            </a:extLst>
          </p:cNvPr>
          <p:cNvGrpSpPr/>
          <p:nvPr/>
        </p:nvGrpSpPr>
        <p:grpSpPr>
          <a:xfrm>
            <a:off x="7496144" y="0"/>
            <a:ext cx="796290" cy="182880"/>
            <a:chOff x="7496144" y="0"/>
            <a:chExt cx="796290" cy="182880"/>
          </a:xfrm>
        </p:grpSpPr>
        <p:sp>
          <p:nvSpPr>
            <p:cNvPr id="76" name="object 7">
              <a:extLst>
                <a:ext uri="{FF2B5EF4-FFF2-40B4-BE49-F238E27FC236}">
                  <a16:creationId xmlns:a16="http://schemas.microsoft.com/office/drawing/2014/main" id="{A94CC2D2-56D9-BDB3-B1E0-97AA7E29D6F5}"/>
                </a:ext>
              </a:extLst>
            </p:cNvPr>
            <p:cNvSpPr/>
            <p:nvPr/>
          </p:nvSpPr>
          <p:spPr>
            <a:xfrm>
              <a:off x="7496144" y="0"/>
              <a:ext cx="796290" cy="182880"/>
            </a:xfrm>
            <a:custGeom>
              <a:avLst/>
              <a:gdLst/>
              <a:ahLst/>
              <a:cxnLst/>
              <a:rect l="l" t="t" r="r" b="b"/>
              <a:pathLst>
                <a:path w="1194434" h="263525">
                  <a:moveTo>
                    <a:pt x="0" y="0"/>
                  </a:moveTo>
                  <a:lnTo>
                    <a:pt x="1194101" y="0"/>
                  </a:lnTo>
                  <a:lnTo>
                    <a:pt x="1194101"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77" name="object 8">
              <a:extLst>
                <a:ext uri="{FF2B5EF4-FFF2-40B4-BE49-F238E27FC236}">
                  <a16:creationId xmlns:a16="http://schemas.microsoft.com/office/drawing/2014/main" id="{7312F7E0-35FD-5A1D-E406-CC31F14C8F4E}"/>
                </a:ext>
              </a:extLst>
            </p:cNvPr>
            <p:cNvSpPr txBox="1"/>
            <p:nvPr/>
          </p:nvSpPr>
          <p:spPr>
            <a:xfrm>
              <a:off x="7594808" y="40831"/>
              <a:ext cx="642425" cy="105016"/>
            </a:xfrm>
            <a:prstGeom prst="rect">
              <a:avLst/>
            </a:prstGeom>
          </p:spPr>
          <p:txBody>
            <a:bodyPr vert="horz" wrap="square" lIns="0" tIns="8467" rIns="0" bIns="0" rtlCol="0">
              <a:spAutoFit/>
            </a:bodyPr>
            <a:lstStyle/>
            <a:p>
              <a:pPr marL="8467">
                <a:spcBef>
                  <a:spcPts val="67"/>
                </a:spcBef>
              </a:pPr>
              <a:r>
                <a:rPr lang="en-US" altLang="zh-CN" sz="600" spc="-7">
                  <a:solidFill>
                    <a:srgbClr val="A6A6A6"/>
                  </a:solidFill>
                  <a:latin typeface="Georgia"/>
                  <a:cs typeface="Georgia"/>
                </a:rPr>
                <a:t>Recommendations</a:t>
              </a:r>
              <a:endParaRPr sz="600">
                <a:latin typeface="Georgia"/>
                <a:cs typeface="Georgia"/>
              </a:endParaRPr>
            </a:p>
          </p:txBody>
        </p:sp>
      </p:grpSp>
      <p:grpSp>
        <p:nvGrpSpPr>
          <p:cNvPr id="78" name="Group 77">
            <a:extLst>
              <a:ext uri="{FF2B5EF4-FFF2-40B4-BE49-F238E27FC236}">
                <a16:creationId xmlns:a16="http://schemas.microsoft.com/office/drawing/2014/main" id="{CBC2F8E7-3443-EF1F-F206-1397A3275BCC}"/>
              </a:ext>
            </a:extLst>
          </p:cNvPr>
          <p:cNvGrpSpPr/>
          <p:nvPr/>
        </p:nvGrpSpPr>
        <p:grpSpPr>
          <a:xfrm>
            <a:off x="8292434" y="0"/>
            <a:ext cx="796290" cy="182880"/>
            <a:chOff x="9150262" y="556"/>
            <a:chExt cx="796290" cy="175683"/>
          </a:xfrm>
          <a:solidFill>
            <a:srgbClr val="44546A"/>
          </a:solidFill>
        </p:grpSpPr>
        <p:sp>
          <p:nvSpPr>
            <p:cNvPr id="79" name="object 9">
              <a:extLst>
                <a:ext uri="{FF2B5EF4-FFF2-40B4-BE49-F238E27FC236}">
                  <a16:creationId xmlns:a16="http://schemas.microsoft.com/office/drawing/2014/main" id="{A6536C51-398C-480D-5957-52C4737C1638}"/>
                </a:ext>
              </a:extLst>
            </p:cNvPr>
            <p:cNvSpPr/>
            <p:nvPr/>
          </p:nvSpPr>
          <p:spPr>
            <a:xfrm>
              <a:off x="915026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700">
              <a:solidFill>
                <a:srgbClr val="A5A5A5"/>
              </a:solidFill>
            </a:ln>
          </p:spPr>
          <p:txBody>
            <a:bodyPr wrap="square" lIns="0" tIns="0" rIns="0" bIns="0" rtlCol="0"/>
            <a:lstStyle/>
            <a:p>
              <a:endParaRPr sz="1200"/>
            </a:p>
          </p:txBody>
        </p:sp>
        <p:sp>
          <p:nvSpPr>
            <p:cNvPr id="80" name="object 10">
              <a:extLst>
                <a:ext uri="{FF2B5EF4-FFF2-40B4-BE49-F238E27FC236}">
                  <a16:creationId xmlns:a16="http://schemas.microsoft.com/office/drawing/2014/main" id="{14626295-39D3-3549-BECA-47BD18DB5DCD}"/>
                </a:ext>
              </a:extLst>
            </p:cNvPr>
            <p:cNvSpPr txBox="1"/>
            <p:nvPr/>
          </p:nvSpPr>
          <p:spPr>
            <a:xfrm>
              <a:off x="9250376" y="31756"/>
              <a:ext cx="596477" cy="96913"/>
            </a:xfrm>
            <a:prstGeom prst="rect">
              <a:avLst/>
            </a:prstGeom>
            <a:grpFill/>
          </p:spPr>
          <p:txBody>
            <a:bodyPr vert="horz" wrap="square" lIns="0" tIns="8467" rIns="0" bIns="0" rtlCol="0">
              <a:spAutoFit/>
            </a:bodyPr>
            <a:lstStyle/>
            <a:p>
              <a:pPr marL="8467">
                <a:spcBef>
                  <a:spcPts val="67"/>
                </a:spcBef>
              </a:pPr>
              <a:r>
                <a:rPr lang="en-US" altLang="zh-CN" sz="600">
                  <a:solidFill>
                    <a:schemeClr val="bg1"/>
                  </a:solidFill>
                  <a:latin typeface="Georgia"/>
                  <a:cs typeface="Georgia"/>
                </a:rPr>
                <a:t>Implementation</a:t>
              </a:r>
              <a:endParaRPr sz="600">
                <a:solidFill>
                  <a:schemeClr val="bg1"/>
                </a:solidFill>
                <a:latin typeface="Georgia"/>
                <a:cs typeface="Georgia"/>
              </a:endParaRPr>
            </a:p>
          </p:txBody>
        </p:sp>
      </p:grpSp>
      <p:grpSp>
        <p:nvGrpSpPr>
          <p:cNvPr id="81" name="Group 80">
            <a:extLst>
              <a:ext uri="{FF2B5EF4-FFF2-40B4-BE49-F238E27FC236}">
                <a16:creationId xmlns:a16="http://schemas.microsoft.com/office/drawing/2014/main" id="{40094630-89BD-A2B8-7682-44FB876F4CCC}"/>
              </a:ext>
            </a:extLst>
          </p:cNvPr>
          <p:cNvGrpSpPr/>
          <p:nvPr/>
        </p:nvGrpSpPr>
        <p:grpSpPr>
          <a:xfrm>
            <a:off x="9885014" y="0"/>
            <a:ext cx="796290" cy="182880"/>
            <a:chOff x="9953882" y="556"/>
            <a:chExt cx="796290" cy="175683"/>
          </a:xfrm>
        </p:grpSpPr>
        <p:sp>
          <p:nvSpPr>
            <p:cNvPr id="82" name="object 11">
              <a:extLst>
                <a:ext uri="{FF2B5EF4-FFF2-40B4-BE49-F238E27FC236}">
                  <a16:creationId xmlns:a16="http://schemas.microsoft.com/office/drawing/2014/main" id="{6120C4EF-246D-885B-2EF7-44EBEB00F04B}"/>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83" name="object 12">
              <a:extLst>
                <a:ext uri="{FF2B5EF4-FFF2-40B4-BE49-F238E27FC236}">
                  <a16:creationId xmlns:a16="http://schemas.microsoft.com/office/drawing/2014/main" id="{34A7D742-A2C0-0D8A-10E2-43A1A6EB9B83}"/>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Risk</a:t>
              </a:r>
              <a:endParaRPr sz="600">
                <a:latin typeface="Georgia"/>
                <a:cs typeface="Georgia"/>
              </a:endParaRPr>
            </a:p>
          </p:txBody>
        </p:sp>
      </p:grpSp>
      <p:grpSp>
        <p:nvGrpSpPr>
          <p:cNvPr id="84" name="Group 83">
            <a:extLst>
              <a:ext uri="{FF2B5EF4-FFF2-40B4-BE49-F238E27FC236}">
                <a16:creationId xmlns:a16="http://schemas.microsoft.com/office/drawing/2014/main" id="{AEB5BDB7-77FA-C2B1-1111-7C1C6D792862}"/>
              </a:ext>
            </a:extLst>
          </p:cNvPr>
          <p:cNvGrpSpPr/>
          <p:nvPr/>
        </p:nvGrpSpPr>
        <p:grpSpPr>
          <a:xfrm>
            <a:off x="10681304" y="0"/>
            <a:ext cx="796290" cy="182880"/>
            <a:chOff x="10745865" y="556"/>
            <a:chExt cx="796290" cy="175683"/>
          </a:xfrm>
        </p:grpSpPr>
        <p:sp>
          <p:nvSpPr>
            <p:cNvPr id="85" name="object 13">
              <a:extLst>
                <a:ext uri="{FF2B5EF4-FFF2-40B4-BE49-F238E27FC236}">
                  <a16:creationId xmlns:a16="http://schemas.microsoft.com/office/drawing/2014/main" id="{7E68F1A8-55E0-DD48-E858-FA2CE9B78604}"/>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86" name="object 14">
              <a:extLst>
                <a:ext uri="{FF2B5EF4-FFF2-40B4-BE49-F238E27FC236}">
                  <a16:creationId xmlns:a16="http://schemas.microsoft.com/office/drawing/2014/main" id="{0C10AAC3-A542-24F9-2BBB-F0794DC146D0}"/>
                </a:ext>
              </a:extLst>
            </p:cNvPr>
            <p:cNvSpPr txBox="1"/>
            <p:nvPr/>
          </p:nvSpPr>
          <p:spPr>
            <a:xfrm>
              <a:off x="10856562" y="31755"/>
              <a:ext cx="576579"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Conclusion</a:t>
              </a:r>
              <a:endParaRPr sz="600">
                <a:latin typeface="Georgia"/>
                <a:cs typeface="Georgia"/>
              </a:endParaRPr>
            </a:p>
          </p:txBody>
        </p:sp>
      </p:grpSp>
      <p:grpSp>
        <p:nvGrpSpPr>
          <p:cNvPr id="87" name="Group 86">
            <a:extLst>
              <a:ext uri="{FF2B5EF4-FFF2-40B4-BE49-F238E27FC236}">
                <a16:creationId xmlns:a16="http://schemas.microsoft.com/office/drawing/2014/main" id="{FA4C6AFD-7227-438A-D894-732E69CB2202}"/>
              </a:ext>
            </a:extLst>
          </p:cNvPr>
          <p:cNvGrpSpPr/>
          <p:nvPr/>
        </p:nvGrpSpPr>
        <p:grpSpPr>
          <a:xfrm>
            <a:off x="5903564" y="556"/>
            <a:ext cx="796290" cy="182880"/>
            <a:chOff x="6761559" y="0"/>
            <a:chExt cx="796290" cy="175683"/>
          </a:xfrm>
          <a:solidFill>
            <a:schemeClr val="bg1"/>
          </a:solidFill>
        </p:grpSpPr>
        <p:sp>
          <p:nvSpPr>
            <p:cNvPr id="88" name="object 11">
              <a:extLst>
                <a:ext uri="{FF2B5EF4-FFF2-40B4-BE49-F238E27FC236}">
                  <a16:creationId xmlns:a16="http://schemas.microsoft.com/office/drawing/2014/main" id="{07E26ABB-F9D6-A307-4156-AD5A801F5132}"/>
                </a:ext>
              </a:extLst>
            </p:cNvPr>
            <p:cNvSpPr/>
            <p:nvPr/>
          </p:nvSpPr>
          <p:spPr>
            <a:xfrm>
              <a:off x="6761559" y="0"/>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grpFill/>
            <a:ln w="12699">
              <a:solidFill>
                <a:srgbClr val="A5A5A5"/>
              </a:solidFill>
            </a:ln>
          </p:spPr>
          <p:txBody>
            <a:bodyPr wrap="square" lIns="0" tIns="0" rIns="0" bIns="0" rtlCol="0"/>
            <a:lstStyle/>
            <a:p>
              <a:endParaRPr sz="1200"/>
            </a:p>
          </p:txBody>
        </p:sp>
        <p:sp>
          <p:nvSpPr>
            <p:cNvPr id="89" name="object 12">
              <a:extLst>
                <a:ext uri="{FF2B5EF4-FFF2-40B4-BE49-F238E27FC236}">
                  <a16:creationId xmlns:a16="http://schemas.microsoft.com/office/drawing/2014/main" id="{ECF2DB2D-ADFF-25CC-3D57-8C02E1F4C3EC}"/>
                </a:ext>
              </a:extLst>
            </p:cNvPr>
            <p:cNvSpPr txBox="1"/>
            <p:nvPr/>
          </p:nvSpPr>
          <p:spPr>
            <a:xfrm>
              <a:off x="6921468" y="31200"/>
              <a:ext cx="477520" cy="96913"/>
            </a:xfrm>
            <a:prstGeom prst="rect">
              <a:avLst/>
            </a:prstGeom>
            <a:grpFill/>
          </p:spPr>
          <p:txBody>
            <a:bodyPr vert="horz" wrap="square" lIns="0" tIns="8467" rIns="0" bIns="0" rtlCol="0">
              <a:spAutoFit/>
            </a:bodyPr>
            <a:lstStyle/>
            <a:p>
              <a:pPr marL="8467" algn="ctr">
                <a:spcBef>
                  <a:spcPts val="67"/>
                </a:spcBef>
              </a:pPr>
              <a:r>
                <a:rPr lang="en-US" sz="600">
                  <a:solidFill>
                    <a:schemeClr val="bg2">
                      <a:lumMod val="75000"/>
                    </a:schemeClr>
                  </a:solidFill>
                  <a:latin typeface="Georgia"/>
                  <a:cs typeface="Georgia"/>
                </a:rPr>
                <a:t>Agenda</a:t>
              </a:r>
              <a:endParaRPr sz="600">
                <a:solidFill>
                  <a:schemeClr val="bg2">
                    <a:lumMod val="75000"/>
                  </a:schemeClr>
                </a:solidFill>
                <a:latin typeface="Georgia"/>
                <a:cs typeface="Georgia"/>
              </a:endParaRPr>
            </a:p>
          </p:txBody>
        </p:sp>
      </p:grpSp>
      <p:grpSp>
        <p:nvGrpSpPr>
          <p:cNvPr id="90" name="Group 89">
            <a:extLst>
              <a:ext uri="{FF2B5EF4-FFF2-40B4-BE49-F238E27FC236}">
                <a16:creationId xmlns:a16="http://schemas.microsoft.com/office/drawing/2014/main" id="{C4DBEBE3-F94E-B4FD-D820-86BC5794F51F}"/>
              </a:ext>
            </a:extLst>
          </p:cNvPr>
          <p:cNvGrpSpPr/>
          <p:nvPr/>
        </p:nvGrpSpPr>
        <p:grpSpPr>
          <a:xfrm>
            <a:off x="9088724" y="0"/>
            <a:ext cx="796290" cy="182880"/>
            <a:chOff x="9953882" y="556"/>
            <a:chExt cx="796290" cy="175683"/>
          </a:xfrm>
        </p:grpSpPr>
        <p:sp>
          <p:nvSpPr>
            <p:cNvPr id="91" name="object 11">
              <a:extLst>
                <a:ext uri="{FF2B5EF4-FFF2-40B4-BE49-F238E27FC236}">
                  <a16:creationId xmlns:a16="http://schemas.microsoft.com/office/drawing/2014/main" id="{1221CA83-5518-305E-08DE-F3F96A6E1F75}"/>
                </a:ext>
              </a:extLst>
            </p:cNvPr>
            <p:cNvSpPr/>
            <p:nvPr/>
          </p:nvSpPr>
          <p:spPr>
            <a:xfrm>
              <a:off x="9953882"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699">
              <a:solidFill>
                <a:srgbClr val="A5A5A5"/>
              </a:solidFill>
            </a:ln>
          </p:spPr>
          <p:txBody>
            <a:bodyPr wrap="square" lIns="0" tIns="0" rIns="0" bIns="0" rtlCol="0"/>
            <a:lstStyle/>
            <a:p>
              <a:endParaRPr sz="1200"/>
            </a:p>
          </p:txBody>
        </p:sp>
        <p:sp>
          <p:nvSpPr>
            <p:cNvPr id="92" name="object 12">
              <a:extLst>
                <a:ext uri="{FF2B5EF4-FFF2-40B4-BE49-F238E27FC236}">
                  <a16:creationId xmlns:a16="http://schemas.microsoft.com/office/drawing/2014/main" id="{184E3400-E5F9-0CBC-C273-C2CF10EC2F14}"/>
                </a:ext>
              </a:extLst>
            </p:cNvPr>
            <p:cNvSpPr txBox="1"/>
            <p:nvPr/>
          </p:nvSpPr>
          <p:spPr>
            <a:xfrm>
              <a:off x="10113791" y="31755"/>
              <a:ext cx="477520" cy="10088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Financials</a:t>
              </a:r>
              <a:endParaRPr sz="600">
                <a:latin typeface="Georgia"/>
                <a:cs typeface="Georgia"/>
              </a:endParaRPr>
            </a:p>
          </p:txBody>
        </p:sp>
      </p:grpSp>
      <p:grpSp>
        <p:nvGrpSpPr>
          <p:cNvPr id="93" name="Group 92">
            <a:extLst>
              <a:ext uri="{FF2B5EF4-FFF2-40B4-BE49-F238E27FC236}">
                <a16:creationId xmlns:a16="http://schemas.microsoft.com/office/drawing/2014/main" id="{68F75F6C-EB6E-143F-D091-83E1870B7E19}"/>
              </a:ext>
            </a:extLst>
          </p:cNvPr>
          <p:cNvGrpSpPr/>
          <p:nvPr/>
        </p:nvGrpSpPr>
        <p:grpSpPr>
          <a:xfrm>
            <a:off x="6699854" y="556"/>
            <a:ext cx="796290" cy="182880"/>
            <a:chOff x="10745865" y="556"/>
            <a:chExt cx="796290" cy="175683"/>
          </a:xfrm>
        </p:grpSpPr>
        <p:sp>
          <p:nvSpPr>
            <p:cNvPr id="94" name="object 13">
              <a:extLst>
                <a:ext uri="{FF2B5EF4-FFF2-40B4-BE49-F238E27FC236}">
                  <a16:creationId xmlns:a16="http://schemas.microsoft.com/office/drawing/2014/main" id="{C43F51F2-0EB3-8890-C750-FEE49F64FB31}"/>
                </a:ext>
              </a:extLst>
            </p:cNvPr>
            <p:cNvSpPr/>
            <p:nvPr/>
          </p:nvSpPr>
          <p:spPr>
            <a:xfrm>
              <a:off x="10745865" y="556"/>
              <a:ext cx="796290" cy="175683"/>
            </a:xfrm>
            <a:custGeom>
              <a:avLst/>
              <a:gdLst/>
              <a:ahLst/>
              <a:cxnLst/>
              <a:rect l="l" t="t" r="r" b="b"/>
              <a:pathLst>
                <a:path w="1194434" h="263525">
                  <a:moveTo>
                    <a:pt x="0" y="0"/>
                  </a:moveTo>
                  <a:lnTo>
                    <a:pt x="1194102" y="0"/>
                  </a:lnTo>
                  <a:lnTo>
                    <a:pt x="1194102" y="263369"/>
                  </a:lnTo>
                  <a:lnTo>
                    <a:pt x="0" y="263369"/>
                  </a:lnTo>
                  <a:lnTo>
                    <a:pt x="0" y="0"/>
                  </a:lnTo>
                  <a:close/>
                </a:path>
              </a:pathLst>
            </a:custGeom>
            <a:ln w="12700">
              <a:solidFill>
                <a:srgbClr val="A5A5A5"/>
              </a:solidFill>
            </a:ln>
          </p:spPr>
          <p:txBody>
            <a:bodyPr wrap="square" lIns="0" tIns="0" rIns="0" bIns="0" rtlCol="0"/>
            <a:lstStyle/>
            <a:p>
              <a:endParaRPr sz="1200"/>
            </a:p>
          </p:txBody>
        </p:sp>
        <p:sp>
          <p:nvSpPr>
            <p:cNvPr id="95" name="object 14">
              <a:extLst>
                <a:ext uri="{FF2B5EF4-FFF2-40B4-BE49-F238E27FC236}">
                  <a16:creationId xmlns:a16="http://schemas.microsoft.com/office/drawing/2014/main" id="{4763CC15-ED4A-F595-6816-8074E2C9F34D}"/>
                </a:ext>
              </a:extLst>
            </p:cNvPr>
            <p:cNvSpPr txBox="1"/>
            <p:nvPr/>
          </p:nvSpPr>
          <p:spPr>
            <a:xfrm>
              <a:off x="10856562" y="31755"/>
              <a:ext cx="576579" cy="96913"/>
            </a:xfrm>
            <a:prstGeom prst="rect">
              <a:avLst/>
            </a:prstGeom>
          </p:spPr>
          <p:txBody>
            <a:bodyPr vert="horz" wrap="square" lIns="0" tIns="8467" rIns="0" bIns="0" rtlCol="0">
              <a:spAutoFit/>
            </a:bodyPr>
            <a:lstStyle/>
            <a:p>
              <a:pPr marL="8467" algn="ctr">
                <a:spcBef>
                  <a:spcPts val="67"/>
                </a:spcBef>
              </a:pPr>
              <a:r>
                <a:rPr lang="en-US" sz="600">
                  <a:solidFill>
                    <a:srgbClr val="A6A6A6"/>
                  </a:solidFill>
                  <a:latin typeface="Georgia"/>
                  <a:cs typeface="Georgia"/>
                </a:rPr>
                <a:t>Background</a:t>
              </a:r>
              <a:endParaRPr sz="600">
                <a:latin typeface="Georgia"/>
                <a:cs typeface="Georgia"/>
              </a:endParaRPr>
            </a:p>
          </p:txBody>
        </p:sp>
      </p:grpSp>
      <p:grpSp>
        <p:nvGrpSpPr>
          <p:cNvPr id="3" name="Group 2">
            <a:extLst>
              <a:ext uri="{FF2B5EF4-FFF2-40B4-BE49-F238E27FC236}">
                <a16:creationId xmlns:a16="http://schemas.microsoft.com/office/drawing/2014/main" id="{D98E057E-9C2E-5935-69BC-1EFCC1F4C6F9}"/>
              </a:ext>
            </a:extLst>
          </p:cNvPr>
          <p:cNvGrpSpPr/>
          <p:nvPr/>
        </p:nvGrpSpPr>
        <p:grpSpPr>
          <a:xfrm>
            <a:off x="1017922" y="1642370"/>
            <a:ext cx="10156155" cy="4261281"/>
            <a:chOff x="1222194" y="1113314"/>
            <a:chExt cx="10156155" cy="5393765"/>
          </a:xfrm>
        </p:grpSpPr>
        <p:sp>
          <p:nvSpPr>
            <p:cNvPr id="109" name="object 3">
              <a:extLst>
                <a:ext uri="{FF2B5EF4-FFF2-40B4-BE49-F238E27FC236}">
                  <a16:creationId xmlns:a16="http://schemas.microsoft.com/office/drawing/2014/main" id="{781B9235-CE2E-96A1-C594-D613B933D437}"/>
                </a:ext>
              </a:extLst>
            </p:cNvPr>
            <p:cNvSpPr/>
            <p:nvPr/>
          </p:nvSpPr>
          <p:spPr>
            <a:xfrm>
              <a:off x="1257269" y="3743274"/>
              <a:ext cx="10111311" cy="2751665"/>
            </a:xfrm>
            <a:custGeom>
              <a:avLst/>
              <a:gdLst/>
              <a:ahLst/>
              <a:cxnLst/>
              <a:rect l="l" t="t" r="r" b="b"/>
              <a:pathLst>
                <a:path w="9424035" h="1882775">
                  <a:moveTo>
                    <a:pt x="9423781" y="0"/>
                  </a:moveTo>
                  <a:lnTo>
                    <a:pt x="0" y="0"/>
                  </a:lnTo>
                  <a:lnTo>
                    <a:pt x="0" y="1869478"/>
                  </a:lnTo>
                  <a:lnTo>
                    <a:pt x="0" y="1882432"/>
                  </a:lnTo>
                  <a:lnTo>
                    <a:pt x="9423781" y="1882432"/>
                  </a:lnTo>
                  <a:lnTo>
                    <a:pt x="9423781" y="1869478"/>
                  </a:lnTo>
                  <a:lnTo>
                    <a:pt x="9423781" y="0"/>
                  </a:lnTo>
                  <a:close/>
                </a:path>
              </a:pathLst>
            </a:custGeom>
            <a:solidFill>
              <a:srgbClr val="DAE3F3">
                <a:alpha val="50196"/>
              </a:srgbClr>
            </a:solidFill>
            <a:ln>
              <a:noFill/>
            </a:ln>
          </p:spPr>
          <p:txBody>
            <a:bodyPr wrap="square" lIns="0" tIns="0" rIns="0" bIns="0" rtlCol="0"/>
            <a:lstStyle/>
            <a:p>
              <a:endParaRPr>
                <a:solidFill>
                  <a:schemeClr val="accent1">
                    <a:lumMod val="50000"/>
                  </a:schemeClr>
                </a:solidFill>
              </a:endParaRPr>
            </a:p>
          </p:txBody>
        </p:sp>
        <p:sp>
          <p:nvSpPr>
            <p:cNvPr id="2" name="object 2"/>
            <p:cNvSpPr/>
            <p:nvPr/>
          </p:nvSpPr>
          <p:spPr>
            <a:xfrm>
              <a:off x="1222194" y="1113314"/>
              <a:ext cx="10156155" cy="2626298"/>
            </a:xfrm>
            <a:custGeom>
              <a:avLst/>
              <a:gdLst/>
              <a:ahLst/>
              <a:cxnLst/>
              <a:rect l="l" t="t" r="r" b="b"/>
              <a:pathLst>
                <a:path w="9424035" h="1415414">
                  <a:moveTo>
                    <a:pt x="9423781" y="0"/>
                  </a:moveTo>
                  <a:lnTo>
                    <a:pt x="0" y="0"/>
                  </a:lnTo>
                  <a:lnTo>
                    <a:pt x="0" y="1392923"/>
                  </a:lnTo>
                  <a:lnTo>
                    <a:pt x="0" y="1414907"/>
                  </a:lnTo>
                  <a:lnTo>
                    <a:pt x="9423781" y="1414907"/>
                  </a:lnTo>
                  <a:lnTo>
                    <a:pt x="9423781" y="1392923"/>
                  </a:lnTo>
                  <a:lnTo>
                    <a:pt x="9423781" y="0"/>
                  </a:lnTo>
                  <a:close/>
                </a:path>
              </a:pathLst>
            </a:custGeom>
            <a:solidFill>
              <a:schemeClr val="accent1">
                <a:lumMod val="20000"/>
                <a:lumOff val="80000"/>
              </a:schemeClr>
            </a:solidFill>
            <a:ln>
              <a:noFill/>
            </a:ln>
          </p:spPr>
          <p:txBody>
            <a:bodyPr wrap="square" lIns="0" tIns="0" rIns="0" bIns="0" rtlCol="0"/>
            <a:lstStyle/>
            <a:p>
              <a:endParaRPr>
                <a:solidFill>
                  <a:schemeClr val="accent1">
                    <a:lumMod val="50000"/>
                  </a:schemeClr>
                </a:solidFill>
              </a:endParaRPr>
            </a:p>
          </p:txBody>
        </p:sp>
        <p:sp>
          <p:nvSpPr>
            <p:cNvPr id="8" name="object 8"/>
            <p:cNvSpPr/>
            <p:nvPr/>
          </p:nvSpPr>
          <p:spPr>
            <a:xfrm>
              <a:off x="1222197" y="1113314"/>
              <a:ext cx="4940443" cy="5381625"/>
            </a:xfrm>
            <a:custGeom>
              <a:avLst/>
              <a:gdLst/>
              <a:ahLst/>
              <a:cxnLst/>
              <a:rect l="l" t="t" r="r" b="b"/>
              <a:pathLst>
                <a:path w="4304665" h="5381625">
                  <a:moveTo>
                    <a:pt x="0" y="0"/>
                  </a:moveTo>
                  <a:lnTo>
                    <a:pt x="2075252" y="0"/>
                  </a:lnTo>
                  <a:lnTo>
                    <a:pt x="2075252" y="5381140"/>
                  </a:lnTo>
                  <a:lnTo>
                    <a:pt x="0" y="5381140"/>
                  </a:lnTo>
                  <a:lnTo>
                    <a:pt x="0" y="0"/>
                  </a:lnTo>
                  <a:close/>
                </a:path>
                <a:path w="4304665" h="5381625">
                  <a:moveTo>
                    <a:pt x="2229179" y="0"/>
                  </a:moveTo>
                  <a:lnTo>
                    <a:pt x="4304431" y="0"/>
                  </a:lnTo>
                  <a:lnTo>
                    <a:pt x="4304431" y="5381139"/>
                  </a:lnTo>
                  <a:lnTo>
                    <a:pt x="2229179" y="5381139"/>
                  </a:lnTo>
                  <a:lnTo>
                    <a:pt x="2229179" y="0"/>
                  </a:lnTo>
                  <a:close/>
                </a:path>
              </a:pathLst>
            </a:custGeom>
            <a:ln w="28575">
              <a:solidFill>
                <a:schemeClr val="accent1">
                  <a:lumMod val="50000"/>
                </a:schemeClr>
              </a:solidFill>
            </a:ln>
          </p:spPr>
          <p:txBody>
            <a:bodyPr wrap="square" lIns="0" tIns="0" rIns="0" bIns="0" rtlCol="0"/>
            <a:lstStyle/>
            <a:p>
              <a:endParaRPr>
                <a:solidFill>
                  <a:schemeClr val="accent1">
                    <a:lumMod val="50000"/>
                  </a:schemeClr>
                </a:solidFill>
              </a:endParaRPr>
            </a:p>
          </p:txBody>
        </p:sp>
        <p:sp>
          <p:nvSpPr>
            <p:cNvPr id="9" name="object 9"/>
            <p:cNvSpPr txBox="1"/>
            <p:nvPr/>
          </p:nvSpPr>
          <p:spPr>
            <a:xfrm>
              <a:off x="1916010" y="1234810"/>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2024 Q1</a:t>
              </a:r>
              <a:endParaRPr sz="2000">
                <a:solidFill>
                  <a:schemeClr val="accent1">
                    <a:lumMod val="50000"/>
                  </a:schemeClr>
                </a:solidFill>
                <a:latin typeface="Arial"/>
                <a:cs typeface="Arial"/>
              </a:endParaRPr>
            </a:p>
          </p:txBody>
        </p:sp>
        <p:sp>
          <p:nvSpPr>
            <p:cNvPr id="10" name="object 10"/>
            <p:cNvSpPr/>
            <p:nvPr/>
          </p:nvSpPr>
          <p:spPr>
            <a:xfrm>
              <a:off x="6279256" y="1113314"/>
              <a:ext cx="2533608" cy="5381625"/>
            </a:xfrm>
            <a:custGeom>
              <a:avLst/>
              <a:gdLst/>
              <a:ahLst/>
              <a:cxnLst/>
              <a:rect l="l" t="t" r="r" b="b"/>
              <a:pathLst>
                <a:path w="2075815" h="5381625">
                  <a:moveTo>
                    <a:pt x="0" y="0"/>
                  </a:moveTo>
                  <a:lnTo>
                    <a:pt x="2075252" y="0"/>
                  </a:lnTo>
                  <a:lnTo>
                    <a:pt x="2075252" y="5381139"/>
                  </a:lnTo>
                  <a:lnTo>
                    <a:pt x="0" y="5381139"/>
                  </a:lnTo>
                  <a:lnTo>
                    <a:pt x="0" y="0"/>
                  </a:lnTo>
                  <a:close/>
                </a:path>
              </a:pathLst>
            </a:custGeom>
            <a:ln w="28575">
              <a:solidFill>
                <a:schemeClr val="accent1">
                  <a:lumMod val="50000"/>
                </a:schemeClr>
              </a:solidFill>
            </a:ln>
          </p:spPr>
          <p:txBody>
            <a:bodyPr wrap="square" lIns="0" tIns="0" rIns="0" bIns="0" rtlCol="0"/>
            <a:lstStyle/>
            <a:p>
              <a:endParaRPr>
                <a:solidFill>
                  <a:schemeClr val="accent1">
                    <a:lumMod val="50000"/>
                  </a:schemeClr>
                </a:solidFill>
              </a:endParaRPr>
            </a:p>
          </p:txBody>
        </p:sp>
        <p:sp>
          <p:nvSpPr>
            <p:cNvPr id="12" name="object 12"/>
            <p:cNvSpPr/>
            <p:nvPr/>
          </p:nvSpPr>
          <p:spPr>
            <a:xfrm>
              <a:off x="8948335" y="1113314"/>
              <a:ext cx="2430014" cy="5381625"/>
            </a:xfrm>
            <a:custGeom>
              <a:avLst/>
              <a:gdLst/>
              <a:ahLst/>
              <a:cxnLst/>
              <a:rect l="l" t="t" r="r" b="b"/>
              <a:pathLst>
                <a:path w="2075815" h="5381625">
                  <a:moveTo>
                    <a:pt x="0" y="0"/>
                  </a:moveTo>
                  <a:lnTo>
                    <a:pt x="2075251" y="0"/>
                  </a:lnTo>
                  <a:lnTo>
                    <a:pt x="2075251" y="5381139"/>
                  </a:lnTo>
                  <a:lnTo>
                    <a:pt x="0" y="5381139"/>
                  </a:lnTo>
                  <a:lnTo>
                    <a:pt x="0" y="0"/>
                  </a:lnTo>
                  <a:close/>
                </a:path>
              </a:pathLst>
            </a:custGeom>
            <a:ln w="28575">
              <a:solidFill>
                <a:schemeClr val="accent1">
                  <a:lumMod val="50000"/>
                </a:schemeClr>
              </a:solidFill>
            </a:ln>
          </p:spPr>
          <p:txBody>
            <a:bodyPr wrap="square" lIns="0" tIns="0" rIns="0" bIns="0" rtlCol="0"/>
            <a:lstStyle/>
            <a:p>
              <a:endParaRPr>
                <a:solidFill>
                  <a:schemeClr val="accent1">
                    <a:lumMod val="50000"/>
                  </a:schemeClr>
                </a:solidFill>
              </a:endParaRPr>
            </a:p>
          </p:txBody>
        </p:sp>
        <p:sp>
          <p:nvSpPr>
            <p:cNvPr id="38" name="object 38"/>
            <p:cNvSpPr txBox="1"/>
            <p:nvPr/>
          </p:nvSpPr>
          <p:spPr>
            <a:xfrm>
              <a:off x="9407959" y="4984071"/>
              <a:ext cx="1510766" cy="834333"/>
            </a:xfrm>
            <a:prstGeom prst="rect">
              <a:avLst/>
            </a:prstGeom>
          </p:spPr>
          <p:txBody>
            <a:bodyPr vert="horz" wrap="square" lIns="0" tIns="12700" rIns="0" bIns="0" rtlCol="0">
              <a:spAutoFit/>
            </a:bodyPr>
            <a:lstStyle/>
            <a:p>
              <a:pPr algn="ctr">
                <a:lnSpc>
                  <a:spcPct val="100000"/>
                </a:lnSpc>
                <a:spcBef>
                  <a:spcPts val="100"/>
                </a:spcBef>
              </a:pPr>
              <a:r>
                <a:rPr lang="en-US" sz="1400">
                  <a:solidFill>
                    <a:schemeClr val="accent1">
                      <a:lumMod val="50000"/>
                    </a:schemeClr>
                  </a:solidFill>
                  <a:latin typeface="Arial"/>
                  <a:cs typeface="Arial"/>
                </a:rPr>
                <a:t>Monitor Enforcement and Security</a:t>
              </a:r>
            </a:p>
          </p:txBody>
        </p:sp>
        <p:sp>
          <p:nvSpPr>
            <p:cNvPr id="44" name="object 44"/>
            <p:cNvSpPr txBox="1"/>
            <p:nvPr/>
          </p:nvSpPr>
          <p:spPr>
            <a:xfrm>
              <a:off x="6668355" y="5126141"/>
              <a:ext cx="1969135" cy="443711"/>
            </a:xfrm>
            <a:prstGeom prst="rect">
              <a:avLst/>
            </a:prstGeom>
          </p:spPr>
          <p:txBody>
            <a:bodyPr vert="horz" wrap="square" lIns="0" tIns="12700" rIns="0" bIns="0" rtlCol="0">
              <a:spAutoFit/>
            </a:bodyPr>
            <a:lstStyle/>
            <a:p>
              <a:pPr marL="12700" algn="ctr">
                <a:lnSpc>
                  <a:spcPct val="100000"/>
                </a:lnSpc>
                <a:spcBef>
                  <a:spcPts val="100"/>
                </a:spcBef>
              </a:pPr>
              <a:r>
                <a:rPr lang="en-US" sz="1400">
                  <a:solidFill>
                    <a:schemeClr val="accent1">
                      <a:lumMod val="50000"/>
                    </a:schemeClr>
                  </a:solidFill>
                  <a:latin typeface="Arial"/>
                  <a:cs typeface="Arial"/>
                </a:rPr>
                <a:t>Change Management Process Finished</a:t>
              </a:r>
              <a:endParaRPr sz="1400">
                <a:solidFill>
                  <a:schemeClr val="accent1">
                    <a:lumMod val="50000"/>
                  </a:schemeClr>
                </a:solidFill>
                <a:latin typeface="Arial"/>
                <a:cs typeface="Arial"/>
              </a:endParaRPr>
            </a:p>
          </p:txBody>
        </p:sp>
        <p:sp>
          <p:nvSpPr>
            <p:cNvPr id="96" name="object 9">
              <a:extLst>
                <a:ext uri="{FF2B5EF4-FFF2-40B4-BE49-F238E27FC236}">
                  <a16:creationId xmlns:a16="http://schemas.microsoft.com/office/drawing/2014/main" id="{88C0AC89-D8CF-2177-EE51-E7B44C62871C}"/>
                </a:ext>
              </a:extLst>
            </p:cNvPr>
            <p:cNvSpPr txBox="1"/>
            <p:nvPr/>
          </p:nvSpPr>
          <p:spPr>
            <a:xfrm>
              <a:off x="4460962" y="1234810"/>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2024 Q2</a:t>
              </a:r>
              <a:endParaRPr sz="2000">
                <a:solidFill>
                  <a:schemeClr val="accent1">
                    <a:lumMod val="50000"/>
                  </a:schemeClr>
                </a:solidFill>
                <a:latin typeface="Arial"/>
                <a:cs typeface="Arial"/>
              </a:endParaRPr>
            </a:p>
          </p:txBody>
        </p:sp>
        <p:sp>
          <p:nvSpPr>
            <p:cNvPr id="97" name="object 9">
              <a:extLst>
                <a:ext uri="{FF2B5EF4-FFF2-40B4-BE49-F238E27FC236}">
                  <a16:creationId xmlns:a16="http://schemas.microsoft.com/office/drawing/2014/main" id="{6B44B4C1-FDB5-11FA-1EBC-31B60ED4AACE}"/>
                </a:ext>
              </a:extLst>
            </p:cNvPr>
            <p:cNvSpPr txBox="1"/>
            <p:nvPr/>
          </p:nvSpPr>
          <p:spPr>
            <a:xfrm>
              <a:off x="7018712" y="1246850"/>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2024 Q3</a:t>
              </a:r>
              <a:endParaRPr sz="2000">
                <a:solidFill>
                  <a:schemeClr val="accent1">
                    <a:lumMod val="50000"/>
                  </a:schemeClr>
                </a:solidFill>
                <a:latin typeface="Arial"/>
                <a:cs typeface="Arial"/>
              </a:endParaRPr>
            </a:p>
          </p:txBody>
        </p:sp>
        <p:sp>
          <p:nvSpPr>
            <p:cNvPr id="98" name="object 9">
              <a:extLst>
                <a:ext uri="{FF2B5EF4-FFF2-40B4-BE49-F238E27FC236}">
                  <a16:creationId xmlns:a16="http://schemas.microsoft.com/office/drawing/2014/main" id="{044C4926-BD9E-E0E7-53B4-4FBF17EDAE12}"/>
                </a:ext>
              </a:extLst>
            </p:cNvPr>
            <p:cNvSpPr txBox="1"/>
            <p:nvPr/>
          </p:nvSpPr>
          <p:spPr>
            <a:xfrm>
              <a:off x="9648523" y="1234810"/>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2024 Q4</a:t>
              </a:r>
              <a:endParaRPr sz="2000">
                <a:solidFill>
                  <a:schemeClr val="accent1">
                    <a:lumMod val="50000"/>
                  </a:schemeClr>
                </a:solidFill>
                <a:latin typeface="Arial"/>
                <a:cs typeface="Arial"/>
              </a:endParaRPr>
            </a:p>
          </p:txBody>
        </p:sp>
        <p:sp>
          <p:nvSpPr>
            <p:cNvPr id="105" name="object 9">
              <a:extLst>
                <a:ext uri="{FF2B5EF4-FFF2-40B4-BE49-F238E27FC236}">
                  <a16:creationId xmlns:a16="http://schemas.microsoft.com/office/drawing/2014/main" id="{5BF4D704-5533-69D9-5C0E-FFB1F685BD52}"/>
                </a:ext>
              </a:extLst>
            </p:cNvPr>
            <p:cNvSpPr txBox="1"/>
            <p:nvPr/>
          </p:nvSpPr>
          <p:spPr>
            <a:xfrm>
              <a:off x="1916010" y="3831402"/>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2025 Q1</a:t>
              </a:r>
              <a:endParaRPr sz="2000">
                <a:solidFill>
                  <a:schemeClr val="accent1">
                    <a:lumMod val="50000"/>
                  </a:schemeClr>
                </a:solidFill>
                <a:latin typeface="Arial"/>
                <a:cs typeface="Arial"/>
              </a:endParaRPr>
            </a:p>
          </p:txBody>
        </p:sp>
        <p:sp>
          <p:nvSpPr>
            <p:cNvPr id="106" name="object 9">
              <a:extLst>
                <a:ext uri="{FF2B5EF4-FFF2-40B4-BE49-F238E27FC236}">
                  <a16:creationId xmlns:a16="http://schemas.microsoft.com/office/drawing/2014/main" id="{4F033AB9-F436-4D98-61DA-A5C04D713D75}"/>
                </a:ext>
              </a:extLst>
            </p:cNvPr>
            <p:cNvSpPr txBox="1"/>
            <p:nvPr/>
          </p:nvSpPr>
          <p:spPr>
            <a:xfrm>
              <a:off x="4460962" y="3831402"/>
              <a:ext cx="1061352" cy="405804"/>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2025 Q2</a:t>
              </a:r>
              <a:endParaRPr sz="2000">
                <a:solidFill>
                  <a:schemeClr val="accent1">
                    <a:lumMod val="50000"/>
                  </a:schemeClr>
                </a:solidFill>
                <a:latin typeface="Arial"/>
                <a:cs typeface="Arial"/>
              </a:endParaRPr>
            </a:p>
          </p:txBody>
        </p:sp>
        <p:sp>
          <p:nvSpPr>
            <p:cNvPr id="107" name="object 9">
              <a:extLst>
                <a:ext uri="{FF2B5EF4-FFF2-40B4-BE49-F238E27FC236}">
                  <a16:creationId xmlns:a16="http://schemas.microsoft.com/office/drawing/2014/main" id="{43C0CA2A-4FAB-39CE-F036-3CE007595D9B}"/>
                </a:ext>
              </a:extLst>
            </p:cNvPr>
            <p:cNvSpPr txBox="1"/>
            <p:nvPr/>
          </p:nvSpPr>
          <p:spPr>
            <a:xfrm>
              <a:off x="7018712" y="3831402"/>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2025 Q3</a:t>
              </a:r>
              <a:endParaRPr sz="2000">
                <a:solidFill>
                  <a:schemeClr val="accent1">
                    <a:lumMod val="50000"/>
                  </a:schemeClr>
                </a:solidFill>
                <a:latin typeface="Arial"/>
                <a:cs typeface="Arial"/>
              </a:endParaRPr>
            </a:p>
          </p:txBody>
        </p:sp>
        <p:sp>
          <p:nvSpPr>
            <p:cNvPr id="108" name="object 9">
              <a:extLst>
                <a:ext uri="{FF2B5EF4-FFF2-40B4-BE49-F238E27FC236}">
                  <a16:creationId xmlns:a16="http://schemas.microsoft.com/office/drawing/2014/main" id="{04B40219-EDDB-A6FF-74C5-38C01F15F3EA}"/>
                </a:ext>
              </a:extLst>
            </p:cNvPr>
            <p:cNvSpPr txBox="1"/>
            <p:nvPr/>
          </p:nvSpPr>
          <p:spPr>
            <a:xfrm>
              <a:off x="9648523" y="3831402"/>
              <a:ext cx="1061352" cy="320601"/>
            </a:xfrm>
            <a:prstGeom prst="rect">
              <a:avLst/>
            </a:prstGeom>
            <a:ln>
              <a:noFill/>
            </a:ln>
          </p:spPr>
          <p:txBody>
            <a:bodyPr vert="horz" wrap="square" lIns="0" tIns="12700" rIns="0" bIns="0" rtlCol="0">
              <a:spAutoFit/>
            </a:bodyPr>
            <a:lstStyle/>
            <a:p>
              <a:pPr marL="12700" algn="ctr">
                <a:lnSpc>
                  <a:spcPct val="100000"/>
                </a:lnSpc>
                <a:spcBef>
                  <a:spcPts val="100"/>
                </a:spcBef>
                <a:tabLst>
                  <a:tab pos="1927860" algn="l"/>
                </a:tabLst>
              </a:pPr>
              <a:r>
                <a:rPr lang="en-US" sz="2000" b="1" spc="-10">
                  <a:solidFill>
                    <a:schemeClr val="accent1">
                      <a:lumMod val="50000"/>
                    </a:schemeClr>
                  </a:solidFill>
                  <a:latin typeface="Arial"/>
                  <a:cs typeface="Arial"/>
                </a:rPr>
                <a:t>2025 Q4</a:t>
              </a:r>
              <a:endParaRPr sz="2000">
                <a:solidFill>
                  <a:schemeClr val="accent1">
                    <a:lumMod val="50000"/>
                  </a:schemeClr>
                </a:solidFill>
                <a:latin typeface="Arial"/>
                <a:cs typeface="Arial"/>
              </a:endParaRPr>
            </a:p>
          </p:txBody>
        </p:sp>
        <p:sp>
          <p:nvSpPr>
            <p:cNvPr id="112" name="object 26">
              <a:extLst>
                <a:ext uri="{FF2B5EF4-FFF2-40B4-BE49-F238E27FC236}">
                  <a16:creationId xmlns:a16="http://schemas.microsoft.com/office/drawing/2014/main" id="{FBED9889-5D82-9C24-6029-5886EC859230}"/>
                </a:ext>
              </a:extLst>
            </p:cNvPr>
            <p:cNvSpPr/>
            <p:nvPr/>
          </p:nvSpPr>
          <p:spPr>
            <a:xfrm>
              <a:off x="1222194" y="1685043"/>
              <a:ext cx="10128191" cy="2041798"/>
            </a:xfrm>
            <a:custGeom>
              <a:avLst/>
              <a:gdLst/>
              <a:ahLst/>
              <a:cxnLst/>
              <a:rect l="l" t="t" r="r" b="b"/>
              <a:pathLst>
                <a:path w="8686800" h="1379854">
                  <a:moveTo>
                    <a:pt x="0" y="0"/>
                  </a:moveTo>
                  <a:lnTo>
                    <a:pt x="8686798" y="0"/>
                  </a:lnTo>
                </a:path>
                <a:path w="8686800" h="1379854">
                  <a:moveTo>
                    <a:pt x="0" y="1379620"/>
                  </a:moveTo>
                  <a:lnTo>
                    <a:pt x="8686798" y="1379620"/>
                  </a:lnTo>
                </a:path>
              </a:pathLst>
            </a:custGeom>
            <a:ln w="6350">
              <a:solidFill>
                <a:srgbClr val="451515"/>
              </a:solidFill>
              <a:prstDash val="lgDash"/>
            </a:ln>
          </p:spPr>
          <p:txBody>
            <a:bodyPr wrap="square" lIns="0" tIns="0" rIns="0" bIns="0" rtlCol="0"/>
            <a:lstStyle/>
            <a:p>
              <a:endParaRPr>
                <a:solidFill>
                  <a:schemeClr val="accent1">
                    <a:lumMod val="50000"/>
                  </a:schemeClr>
                </a:solidFill>
              </a:endParaRPr>
            </a:p>
          </p:txBody>
        </p:sp>
        <p:sp>
          <p:nvSpPr>
            <p:cNvPr id="113" name="object 26">
              <a:extLst>
                <a:ext uri="{FF2B5EF4-FFF2-40B4-BE49-F238E27FC236}">
                  <a16:creationId xmlns:a16="http://schemas.microsoft.com/office/drawing/2014/main" id="{D198C2B3-F86F-A634-C3D8-FBACB311F2F4}"/>
                </a:ext>
              </a:extLst>
            </p:cNvPr>
            <p:cNvSpPr/>
            <p:nvPr/>
          </p:nvSpPr>
          <p:spPr>
            <a:xfrm>
              <a:off x="1250158" y="4295397"/>
              <a:ext cx="10128191" cy="2211682"/>
            </a:xfrm>
            <a:custGeom>
              <a:avLst/>
              <a:gdLst/>
              <a:ahLst/>
              <a:cxnLst/>
              <a:rect l="l" t="t" r="r" b="b"/>
              <a:pathLst>
                <a:path w="8686800" h="1379854">
                  <a:moveTo>
                    <a:pt x="0" y="0"/>
                  </a:moveTo>
                  <a:lnTo>
                    <a:pt x="8686798" y="0"/>
                  </a:lnTo>
                </a:path>
                <a:path w="8686800" h="1379854">
                  <a:moveTo>
                    <a:pt x="0" y="1379620"/>
                  </a:moveTo>
                  <a:lnTo>
                    <a:pt x="8686798" y="1379620"/>
                  </a:lnTo>
                </a:path>
              </a:pathLst>
            </a:custGeom>
            <a:ln w="6350">
              <a:solidFill>
                <a:srgbClr val="451515"/>
              </a:solidFill>
              <a:prstDash val="lgDash"/>
            </a:ln>
          </p:spPr>
          <p:txBody>
            <a:bodyPr wrap="square" lIns="0" tIns="0" rIns="0" bIns="0" rtlCol="0"/>
            <a:lstStyle/>
            <a:p>
              <a:endParaRPr>
                <a:solidFill>
                  <a:schemeClr val="accent1">
                    <a:lumMod val="50000"/>
                  </a:schemeClr>
                </a:solidFill>
              </a:endParaRPr>
            </a:p>
          </p:txBody>
        </p:sp>
        <p:sp>
          <p:nvSpPr>
            <p:cNvPr id="5" name="TextBox 4">
              <a:extLst>
                <a:ext uri="{FF2B5EF4-FFF2-40B4-BE49-F238E27FC236}">
                  <a16:creationId xmlns:a16="http://schemas.microsoft.com/office/drawing/2014/main" id="{C8324E4C-1937-4886-5157-987C82C9A959}"/>
                </a:ext>
              </a:extLst>
            </p:cNvPr>
            <p:cNvSpPr txBox="1"/>
            <p:nvPr/>
          </p:nvSpPr>
          <p:spPr>
            <a:xfrm>
              <a:off x="1505025" y="2371348"/>
              <a:ext cx="1899189" cy="523220"/>
            </a:xfrm>
            <a:prstGeom prst="rect">
              <a:avLst/>
            </a:prstGeom>
            <a:noFill/>
          </p:spPr>
          <p:txBody>
            <a:bodyPr wrap="square" rtlCol="0">
              <a:spAutoFit/>
            </a:bodyPr>
            <a:lstStyle/>
            <a:p>
              <a:pPr algn="ctr">
                <a:spcBef>
                  <a:spcPts val="100"/>
                </a:spcBef>
              </a:pPr>
              <a:r>
                <a:rPr lang="en-US" sz="1400">
                  <a:solidFill>
                    <a:schemeClr val="accent1">
                      <a:lumMod val="50000"/>
                    </a:schemeClr>
                  </a:solidFill>
                  <a:latin typeface="Arial"/>
                  <a:cs typeface="Arial"/>
                </a:rPr>
                <a:t>Dedicated Security Department </a:t>
              </a:r>
            </a:p>
          </p:txBody>
        </p:sp>
        <p:sp>
          <p:nvSpPr>
            <p:cNvPr id="6" name="TextBox 5">
              <a:extLst>
                <a:ext uri="{FF2B5EF4-FFF2-40B4-BE49-F238E27FC236}">
                  <a16:creationId xmlns:a16="http://schemas.microsoft.com/office/drawing/2014/main" id="{6144E34E-B594-B3DF-89F5-20CD51C1F3AE}"/>
                </a:ext>
              </a:extLst>
            </p:cNvPr>
            <p:cNvSpPr txBox="1"/>
            <p:nvPr/>
          </p:nvSpPr>
          <p:spPr>
            <a:xfrm>
              <a:off x="4059028" y="4886947"/>
              <a:ext cx="1965991" cy="979756"/>
            </a:xfrm>
            <a:prstGeom prst="rect">
              <a:avLst/>
            </a:prstGeom>
            <a:noFill/>
          </p:spPr>
          <p:txBody>
            <a:bodyPr wrap="square" rtlCol="0">
              <a:spAutoFit/>
            </a:bodyPr>
            <a:lstStyle/>
            <a:p>
              <a:pPr algn="ctr">
                <a:spcBef>
                  <a:spcPts val="100"/>
                </a:spcBef>
              </a:pPr>
              <a:r>
                <a:rPr lang="en-US" sz="1400">
                  <a:solidFill>
                    <a:schemeClr val="accent1">
                      <a:lumMod val="50000"/>
                    </a:schemeClr>
                  </a:solidFill>
                  <a:latin typeface="Arial"/>
                  <a:cs typeface="Arial"/>
                </a:rPr>
                <a:t>Integration of Applications and Teams Completed</a:t>
              </a:r>
            </a:p>
            <a:p>
              <a:pPr algn="ctr">
                <a:spcBef>
                  <a:spcPts val="100"/>
                </a:spcBef>
              </a:pPr>
              <a:endParaRPr lang="en-US" sz="1400">
                <a:solidFill>
                  <a:schemeClr val="accent1">
                    <a:lumMod val="50000"/>
                  </a:schemeClr>
                </a:solidFill>
                <a:latin typeface="Arial"/>
                <a:cs typeface="Arial"/>
              </a:endParaRPr>
            </a:p>
          </p:txBody>
        </p:sp>
        <p:sp>
          <p:nvSpPr>
            <p:cNvPr id="11" name="TextBox 10">
              <a:extLst>
                <a:ext uri="{FF2B5EF4-FFF2-40B4-BE49-F238E27FC236}">
                  <a16:creationId xmlns:a16="http://schemas.microsoft.com/office/drawing/2014/main" id="{88983046-536B-2535-F8C8-860EBC70D18C}"/>
                </a:ext>
              </a:extLst>
            </p:cNvPr>
            <p:cNvSpPr txBox="1"/>
            <p:nvPr/>
          </p:nvSpPr>
          <p:spPr>
            <a:xfrm>
              <a:off x="6445469" y="2163985"/>
              <a:ext cx="2263758" cy="934972"/>
            </a:xfrm>
            <a:prstGeom prst="rect">
              <a:avLst/>
            </a:prstGeom>
            <a:noFill/>
          </p:spPr>
          <p:txBody>
            <a:bodyPr wrap="square" rtlCol="0">
              <a:spAutoFit/>
            </a:bodyPr>
            <a:lstStyle/>
            <a:p>
              <a:pPr algn="ctr"/>
              <a:r>
                <a:rPr lang="en-US" sz="1400">
                  <a:solidFill>
                    <a:schemeClr val="accent1">
                      <a:lumMod val="50000"/>
                    </a:schemeClr>
                  </a:solidFill>
                  <a:latin typeface="Arial"/>
                  <a:cs typeface="Arial"/>
                </a:rPr>
                <a:t>Configured and Integrated Nudge Security into SSR’s System</a:t>
              </a:r>
            </a:p>
          </p:txBody>
        </p:sp>
        <p:sp>
          <p:nvSpPr>
            <p:cNvPr id="13" name="TextBox 12">
              <a:extLst>
                <a:ext uri="{FF2B5EF4-FFF2-40B4-BE49-F238E27FC236}">
                  <a16:creationId xmlns:a16="http://schemas.microsoft.com/office/drawing/2014/main" id="{B83450FE-DFB5-0B74-8597-2A2C5BEBDADB}"/>
                </a:ext>
              </a:extLst>
            </p:cNvPr>
            <p:cNvSpPr txBox="1"/>
            <p:nvPr/>
          </p:nvSpPr>
          <p:spPr>
            <a:xfrm>
              <a:off x="1619641" y="5007492"/>
              <a:ext cx="1633220" cy="934972"/>
            </a:xfrm>
            <a:prstGeom prst="rect">
              <a:avLst/>
            </a:prstGeom>
            <a:noFill/>
          </p:spPr>
          <p:txBody>
            <a:bodyPr wrap="square" rtlCol="0">
              <a:spAutoFit/>
            </a:bodyPr>
            <a:lstStyle/>
            <a:p>
              <a:pPr algn="ctr">
                <a:spcBef>
                  <a:spcPts val="100"/>
                </a:spcBef>
              </a:pPr>
              <a:r>
                <a:rPr lang="en-US" sz="1400">
                  <a:solidFill>
                    <a:schemeClr val="accent1">
                      <a:lumMod val="50000"/>
                    </a:schemeClr>
                  </a:solidFill>
                  <a:latin typeface="Arial"/>
                  <a:cs typeface="Arial"/>
                </a:rPr>
                <a:t>Business Continuity Plan Complete</a:t>
              </a:r>
            </a:p>
          </p:txBody>
        </p:sp>
        <p:sp>
          <p:nvSpPr>
            <p:cNvPr id="4" name="TextBox 3">
              <a:extLst>
                <a:ext uri="{FF2B5EF4-FFF2-40B4-BE49-F238E27FC236}">
                  <a16:creationId xmlns:a16="http://schemas.microsoft.com/office/drawing/2014/main" id="{FD4C8206-8C54-B901-1FC0-2582136EBD01}"/>
                </a:ext>
              </a:extLst>
            </p:cNvPr>
            <p:cNvSpPr txBox="1"/>
            <p:nvPr/>
          </p:nvSpPr>
          <p:spPr>
            <a:xfrm>
              <a:off x="4050348" y="2257213"/>
              <a:ext cx="1965991" cy="751488"/>
            </a:xfrm>
            <a:prstGeom prst="rect">
              <a:avLst/>
            </a:prstGeom>
            <a:noFill/>
          </p:spPr>
          <p:txBody>
            <a:bodyPr wrap="square" rtlCol="0">
              <a:spAutoFit/>
            </a:bodyPr>
            <a:lstStyle/>
            <a:p>
              <a:pPr algn="ctr">
                <a:spcBef>
                  <a:spcPts val="100"/>
                </a:spcBef>
              </a:pPr>
              <a:r>
                <a:rPr lang="en-US" sz="1400">
                  <a:solidFill>
                    <a:schemeClr val="accent1">
                      <a:lumMod val="50000"/>
                    </a:schemeClr>
                  </a:solidFill>
                  <a:latin typeface="Arial"/>
                  <a:cs typeface="Arial"/>
                </a:rPr>
                <a:t>Security Metrics Established</a:t>
              </a:r>
            </a:p>
            <a:p>
              <a:pPr algn="ctr">
                <a:spcBef>
                  <a:spcPts val="100"/>
                </a:spcBef>
              </a:pPr>
              <a:endParaRPr lang="en-US" sz="1400">
                <a:solidFill>
                  <a:schemeClr val="accent1">
                    <a:lumMod val="50000"/>
                  </a:schemeClr>
                </a:solidFill>
                <a:latin typeface="Arial"/>
                <a:cs typeface="Arial"/>
              </a:endParaRPr>
            </a:p>
          </p:txBody>
        </p:sp>
      </p:grpSp>
      <p:sp>
        <p:nvSpPr>
          <p:cNvPr id="17" name="TextBox 16">
            <a:extLst>
              <a:ext uri="{FF2B5EF4-FFF2-40B4-BE49-F238E27FC236}">
                <a16:creationId xmlns:a16="http://schemas.microsoft.com/office/drawing/2014/main" id="{335D0E08-68A6-9458-1AC1-E72A7DD2A0AF}"/>
              </a:ext>
            </a:extLst>
          </p:cNvPr>
          <p:cNvSpPr txBox="1"/>
          <p:nvPr/>
        </p:nvSpPr>
        <p:spPr>
          <a:xfrm>
            <a:off x="8881871" y="2472440"/>
            <a:ext cx="2263758" cy="523220"/>
          </a:xfrm>
          <a:prstGeom prst="rect">
            <a:avLst/>
          </a:prstGeom>
          <a:noFill/>
        </p:spPr>
        <p:txBody>
          <a:bodyPr wrap="square" rtlCol="0">
            <a:spAutoFit/>
          </a:bodyPr>
          <a:lstStyle/>
          <a:p>
            <a:pPr algn="ctr"/>
            <a:r>
              <a:rPr lang="en-US" sz="1400">
                <a:solidFill>
                  <a:schemeClr val="accent1">
                    <a:lumMod val="50000"/>
                  </a:schemeClr>
                </a:solidFill>
                <a:latin typeface="Arial"/>
                <a:cs typeface="Arial"/>
              </a:rPr>
              <a:t>Consolidate Data and Maintain Integrity</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45C89FA53CDB4B93268536E0943927" ma:contentTypeVersion="12" ma:contentTypeDescription="Create a new document." ma:contentTypeScope="" ma:versionID="a63366706d111b8c439d47d928aff2f1">
  <xsd:schema xmlns:xsd="http://www.w3.org/2001/XMLSchema" xmlns:xs="http://www.w3.org/2001/XMLSchema" xmlns:p="http://schemas.microsoft.com/office/2006/metadata/properties" xmlns:ns2="41fda4ed-acab-4d83-b988-e14182aa07f7" xmlns:ns3="5aa211a9-fbe1-4c08-bb66-0153990bea25" targetNamespace="http://schemas.microsoft.com/office/2006/metadata/properties" ma:root="true" ma:fieldsID="4c107c440625a964fe3ea2bfe4a4be10" ns2:_="" ns3:_="">
    <xsd:import namespace="41fda4ed-acab-4d83-b988-e14182aa07f7"/>
    <xsd:import namespace="5aa211a9-fbe1-4c08-bb66-0153990bea2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fda4ed-acab-4d83-b988-e14182aa07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eec0a79-46cb-4568-9b1b-2d720bd3207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a211a9-fbe1-4c08-bb66-0153990bea2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d288e95-1112-439c-9159-f37968c29f68}" ma:internalName="TaxCatchAll" ma:showField="CatchAllData" ma:web="5aa211a9-fbe1-4c08-bb66-0153990bea2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aa211a9-fbe1-4c08-bb66-0153990bea25" xsi:nil="true"/>
    <lcf76f155ced4ddcb4097134ff3c332f xmlns="41fda4ed-acab-4d83-b988-e14182aa07f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AF00772-E1B1-4334-9E09-39C9D82B5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fda4ed-acab-4d83-b988-e14182aa07f7"/>
    <ds:schemaRef ds:uri="5aa211a9-fbe1-4c08-bb66-0153990bea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29E438-795A-481F-AFEA-0C2E47C93AA6}">
  <ds:schemaRefs>
    <ds:schemaRef ds:uri="http://schemas.microsoft.com/sharepoint/v3/contenttype/forms"/>
  </ds:schemaRefs>
</ds:datastoreItem>
</file>

<file path=customXml/itemProps3.xml><?xml version="1.0" encoding="utf-8"?>
<ds:datastoreItem xmlns:ds="http://schemas.openxmlformats.org/officeDocument/2006/customXml" ds:itemID="{74D3087A-04FA-4D26-816C-5D87668D6DAA}">
  <ds:schemaRefs>
    <ds:schemaRef ds:uri="http://schemas.openxmlformats.org/package/2006/metadata/core-propertie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5aa211a9-fbe1-4c08-bb66-0153990bea25"/>
    <ds:schemaRef ds:uri="41fda4ed-acab-4d83-b988-e14182aa07f7"/>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1739</Words>
  <Application>Microsoft Office PowerPoint</Application>
  <PresentationFormat>Widescreen</PresentationFormat>
  <Paragraphs>363</Paragraphs>
  <Slides>15</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Malgun Gothic</vt:lpstr>
      <vt:lpstr>Arial</vt:lpstr>
      <vt:lpstr>Calibri</vt:lpstr>
      <vt:lpstr>Calibri </vt:lpstr>
      <vt:lpstr>Calibri Light</vt:lpstr>
      <vt:lpstr>Century Schoolbook (Headings)</vt:lpstr>
      <vt:lpstr>Georgia</vt:lpstr>
      <vt:lpstr>Inter</vt:lpstr>
      <vt:lpstr>Open Sans</vt:lpstr>
      <vt:lpstr>Open Sans Bold</vt:lpstr>
      <vt:lpstr>Segoe UI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Vendor Risk Management- Nudge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Akshitha Shankar</dc:creator>
  <cp:lastModifiedBy>Shankar, Akshitha</cp:lastModifiedBy>
  <cp:revision>10</cp:revision>
  <dcterms:created xsi:type="dcterms:W3CDTF">2023-09-09T19:45:57Z</dcterms:created>
  <dcterms:modified xsi:type="dcterms:W3CDTF">2024-11-18T22:28:08Z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0x010100E145C89FA53CDB4B93268536E0943927</vt:lpwstr>
  </property>
  <property fmtid="{D5CDD505-2E9C-101B-9397-08002B2CF9AE}" pid="3" name="MediaServiceImageTags">
    <vt:lpwstr/>
  </property>
</Properties>
</file>